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89" r:id="rId2"/>
  </p:sldMasterIdLst>
  <p:notesMasterIdLst>
    <p:notesMasterId r:id="rId82"/>
  </p:notesMasterIdLst>
  <p:sldIdLst>
    <p:sldId id="256" r:id="rId3"/>
    <p:sldId id="292" r:id="rId4"/>
    <p:sldId id="293" r:id="rId5"/>
    <p:sldId id="286" r:id="rId6"/>
    <p:sldId id="294" r:id="rId7"/>
    <p:sldId id="295" r:id="rId8"/>
    <p:sldId id="296" r:id="rId9"/>
    <p:sldId id="304" r:id="rId10"/>
    <p:sldId id="297" r:id="rId11"/>
    <p:sldId id="374" r:id="rId12"/>
    <p:sldId id="375" r:id="rId13"/>
    <p:sldId id="298" r:id="rId14"/>
    <p:sldId id="305" r:id="rId15"/>
    <p:sldId id="306" r:id="rId16"/>
    <p:sldId id="307" r:id="rId17"/>
    <p:sldId id="299" r:id="rId18"/>
    <p:sldId id="300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5" r:id="rId36"/>
    <p:sldId id="327" r:id="rId37"/>
    <p:sldId id="329" r:id="rId38"/>
    <p:sldId id="330" r:id="rId39"/>
    <p:sldId id="331" r:id="rId40"/>
    <p:sldId id="332" r:id="rId41"/>
    <p:sldId id="333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35" r:id="rId50"/>
    <p:sldId id="372" r:id="rId51"/>
    <p:sldId id="336" r:id="rId52"/>
    <p:sldId id="337" r:id="rId53"/>
    <p:sldId id="338" r:id="rId54"/>
    <p:sldId id="339" r:id="rId55"/>
    <p:sldId id="340" r:id="rId56"/>
    <p:sldId id="341" r:id="rId57"/>
    <p:sldId id="342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52" r:id="rId68"/>
    <p:sldId id="353" r:id="rId69"/>
    <p:sldId id="354" r:id="rId70"/>
    <p:sldId id="355" r:id="rId71"/>
    <p:sldId id="356" r:id="rId72"/>
    <p:sldId id="357" r:id="rId73"/>
    <p:sldId id="358" r:id="rId74"/>
    <p:sldId id="359" r:id="rId75"/>
    <p:sldId id="360" r:id="rId76"/>
    <p:sldId id="373" r:id="rId77"/>
    <p:sldId id="361" r:id="rId78"/>
    <p:sldId id="362" r:id="rId79"/>
    <p:sldId id="363" r:id="rId80"/>
    <p:sldId id="364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58"/>
    <p:restoredTop sz="94558"/>
  </p:normalViewPr>
  <p:slideViewPr>
    <p:cSldViewPr snapToGrid="0" snapToObjects="1">
      <p:cViewPr varScale="1">
        <p:scale>
          <a:sx n="188" d="100"/>
          <a:sy n="188" d="100"/>
        </p:scale>
        <p:origin x="2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49F9D-BBB3-2341-90F3-75236C82D8B4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2292B-2E3C-0949-81E0-BF37278B7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080981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6988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732358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12576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4115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220101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003510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6689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89115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32660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15326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60351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6042081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82094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8062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 marL="0" indent="0">
              <a:buNone/>
              <a:defRPr sz="1800">
                <a:latin typeface="Courier"/>
                <a:cs typeface="Courier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listing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 marL="0" indent="0">
              <a:buNone/>
              <a:defRPr sz="1800">
                <a:latin typeface="Courier"/>
                <a:cs typeface="Courier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listing</a:t>
            </a:r>
          </a:p>
        </p:txBody>
      </p:sp>
    </p:spTree>
    <p:extLst>
      <p:ext uri="{BB962C8B-B14F-4D97-AF65-F5344CB8AC3E}">
        <p14:creationId xmlns:p14="http://schemas.microsoft.com/office/powerpoint/2010/main" val="8102616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4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24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PRIMs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 2: Variable binding and multiple skills</a:t>
            </a:r>
          </a:p>
        </p:txBody>
      </p:sp>
    </p:spTree>
    <p:extLst>
      <p:ext uri="{BB962C8B-B14F-4D97-AF65-F5344CB8AC3E}">
        <p14:creationId xmlns:p14="http://schemas.microsoft.com/office/powerpoint/2010/main" val="120406742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C1 -&gt;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C2 -&gt;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C1 = count-fact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C2 = say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</a:t>
            </a:r>
            <a:r>
              <a:rPr lang="en-US" sz="1800" dirty="0">
                <a:latin typeface="Courier"/>
                <a:cs typeface="Courier"/>
              </a:rPr>
              <a:t>C1</a:t>
            </a:r>
            <a:r>
              <a:rPr lang="mr-IN" sz="1800" dirty="0">
                <a:latin typeface="Courier"/>
                <a:cs typeface="Courier"/>
              </a:rPr>
              <a:t>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</a:t>
            </a:r>
            <a:r>
              <a:rPr lang="en-US" sz="1800" dirty="0">
                <a:latin typeface="Courier"/>
                <a:cs typeface="Courier"/>
              </a:rPr>
              <a:t>C2</a:t>
            </a:r>
            <a:r>
              <a:rPr lang="mr-IN" sz="1800" dirty="0">
                <a:latin typeface="Courier"/>
                <a:cs typeface="Courier"/>
              </a:rPr>
              <a:t>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C1 = property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C2 = subvocalize</a:t>
            </a:r>
          </a:p>
        </p:txBody>
      </p:sp>
    </p:spTree>
    <p:extLst>
      <p:ext uri="{BB962C8B-B14F-4D97-AF65-F5344CB8AC3E}">
        <p14:creationId xmlns:p14="http://schemas.microsoft.com/office/powerpoint/2010/main" val="172726411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Unit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count-fact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say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property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subvocalize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18269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*fact-type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*action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4069763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of other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operator iterate {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RT2 =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</a:t>
            </a:r>
            <a:r>
              <a:rPr lang="en-US" sz="2000" dirty="0">
                <a:latin typeface="Courier"/>
                <a:cs typeface="Courier"/>
              </a:rPr>
              <a:t>count-fact </a:t>
            </a:r>
            <a:r>
              <a:rPr lang="mr-IN" sz="2000" dirty="0">
                <a:latin typeface="Courier"/>
                <a:cs typeface="Courier"/>
              </a:rPr>
              <a:t>-&gt; RT1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</a:t>
            </a:r>
            <a:r>
              <a:rPr lang="en-US" sz="2000" dirty="0">
                <a:latin typeface="Courier"/>
                <a:cs typeface="Courier"/>
              </a:rPr>
              <a:t>say </a:t>
            </a:r>
            <a:r>
              <a:rPr lang="mr-IN" sz="2000" dirty="0">
                <a:latin typeface="Courier"/>
                <a:cs typeface="Courier"/>
              </a:rPr>
              <a:t>-&gt; AC1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operator iterate {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RT2 =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*fact-type -&gt; RT1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*action -&gt; AC1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902223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final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V2 =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</a:t>
            </a:r>
            <a:r>
              <a:rPr lang="en-US" sz="1800" dirty="0">
                <a:latin typeface="Courier"/>
                <a:cs typeface="Courier"/>
              </a:rPr>
              <a:t>say </a:t>
            </a:r>
            <a:r>
              <a:rPr lang="mr-IN" sz="1800" dirty="0">
                <a:latin typeface="Courier"/>
                <a:cs typeface="Courier"/>
              </a:rPr>
              <a:t>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</a:t>
            </a:r>
            <a:r>
              <a:rPr lang="en-US" sz="1800" dirty="0">
                <a:latin typeface="Courier"/>
                <a:cs typeface="Courier"/>
              </a:rPr>
              <a:t>stop </a:t>
            </a:r>
            <a:r>
              <a:rPr lang="mr-IN" sz="1800" dirty="0">
                <a:latin typeface="Courier"/>
                <a:cs typeface="Courier"/>
              </a:rPr>
              <a:t>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nil -&gt; G1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}</a:t>
            </a:r>
            <a:endParaRPr lang="en-US" sz="1800" dirty="0">
              <a:latin typeface="Courier"/>
              <a:cs typeface="Courier"/>
            </a:endParaRPr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final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V2 =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*final-action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*final-response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nil -&gt; G1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01395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extra rule: what to do on failure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operator final-fail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V2 &lt;&gt; WM1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RT1 = error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==&gt;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*final-action -&gt; AC1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*final-response-negative -&gt; AC2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70034123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bindings by instantiating skills in the script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2625" indent="-682625">
              <a:buNone/>
            </a:pPr>
            <a:r>
              <a:rPr lang="en-US" sz="2000" dirty="0" err="1">
                <a:latin typeface="Courier"/>
                <a:cs typeface="Courier"/>
              </a:rPr>
              <a:t>intantiate</a:t>
            </a:r>
            <a:r>
              <a:rPr lang="en-US" sz="2000" dirty="0">
                <a:latin typeface="Courier"/>
                <a:cs typeface="Courier"/>
              </a:rPr>
              <a:t>-skill(“</a:t>
            </a:r>
            <a:r>
              <a:rPr lang="en-US" sz="2000" dirty="0" err="1">
                <a:latin typeface="Courier"/>
                <a:cs typeface="Courier"/>
              </a:rPr>
              <a:t>iterate",”count</a:t>
            </a:r>
            <a:r>
              <a:rPr lang="en-US" sz="2000" dirty="0">
                <a:latin typeface="Courier"/>
                <a:cs typeface="Courier"/>
              </a:rPr>
              <a:t>”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["fact-type", "count-fact"],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["action", "say"], 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["final-action", "say"], 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["final-response", "stop"]))</a:t>
            </a:r>
          </a:p>
          <a:p>
            <a:pPr marL="682625" indent="-682625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682625" indent="-682625">
              <a:buNone/>
            </a:pPr>
            <a:r>
              <a:rPr lang="en-US" sz="2000" dirty="0" err="1">
                <a:latin typeface="Courier"/>
                <a:cs typeface="Courier"/>
              </a:rPr>
              <a:t>intantiate</a:t>
            </a:r>
            <a:r>
              <a:rPr lang="en-US" sz="2000" dirty="0">
                <a:latin typeface="Courier"/>
                <a:cs typeface="Courier"/>
              </a:rPr>
              <a:t>-skill(“</a:t>
            </a:r>
            <a:r>
              <a:rPr lang="en-US" sz="2000" dirty="0" err="1">
                <a:latin typeface="Courier"/>
                <a:cs typeface="Courier"/>
              </a:rPr>
              <a:t>iterate”,"semantic</a:t>
            </a:r>
            <a:r>
              <a:rPr lang="en-US" sz="2000" dirty="0">
                <a:latin typeface="Courier"/>
                <a:cs typeface="Courier"/>
              </a:rPr>
              <a:t>",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["fact-</a:t>
            </a:r>
            <a:r>
              <a:rPr lang="en-US" sz="2000" dirty="0" err="1">
                <a:latin typeface="Courier"/>
                <a:cs typeface="Courier"/>
              </a:rPr>
              <a:t>type","property</a:t>
            </a:r>
            <a:r>
              <a:rPr lang="en-US" sz="2000" dirty="0">
                <a:latin typeface="Courier"/>
                <a:cs typeface="Courier"/>
              </a:rPr>
              <a:t>"],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["</a:t>
            </a:r>
            <a:r>
              <a:rPr lang="en-US" sz="2000" dirty="0" err="1">
                <a:latin typeface="Courier"/>
                <a:cs typeface="Courier"/>
              </a:rPr>
              <a:t>action","sub</a:t>
            </a:r>
            <a:r>
              <a:rPr lang="en-US" sz="2000" dirty="0">
                <a:latin typeface="Courier"/>
                <a:cs typeface="Courier"/>
              </a:rPr>
              <a:t>-vocalize"],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["final-</a:t>
            </a:r>
            <a:r>
              <a:rPr lang="en-US" sz="2000" dirty="0" err="1">
                <a:latin typeface="Courier"/>
                <a:cs typeface="Courier"/>
              </a:rPr>
              <a:t>action","say</a:t>
            </a:r>
            <a:r>
              <a:rPr lang="en-US" sz="2000" dirty="0">
                <a:latin typeface="Courier"/>
                <a:cs typeface="Courier"/>
              </a:rPr>
              <a:t>"], 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["final-</a:t>
            </a:r>
            <a:r>
              <a:rPr lang="en-US" sz="2000" dirty="0" err="1">
                <a:latin typeface="Courier"/>
                <a:cs typeface="Courier"/>
              </a:rPr>
              <a:t>response","yes</a:t>
            </a:r>
            <a:r>
              <a:rPr lang="en-US" sz="2000" dirty="0">
                <a:latin typeface="Courier"/>
                <a:cs typeface="Courier"/>
              </a:rPr>
              <a:t>"],</a:t>
            </a:r>
            <a:br>
              <a:rPr lang="en-US" sz="2000" dirty="0">
                <a:latin typeface="Courier"/>
                <a:cs typeface="Courier"/>
              </a:rPr>
            </a:br>
            <a:r>
              <a:rPr lang="en-US" sz="2000" dirty="0">
                <a:latin typeface="Courier"/>
                <a:cs typeface="Courier"/>
              </a:rPr>
              <a:t>["final-response-</a:t>
            </a:r>
            <a:r>
              <a:rPr lang="en-US" sz="2000" dirty="0" err="1">
                <a:latin typeface="Courier"/>
                <a:cs typeface="Courier"/>
              </a:rPr>
              <a:t>negative","no</a:t>
            </a:r>
            <a:r>
              <a:rPr lang="en-US" sz="2000" dirty="0">
                <a:latin typeface="Courier"/>
                <a:cs typeface="Courier"/>
              </a:rPr>
              <a:t>"]))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3604641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 first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reuse the whole skill for two different tasks</a:t>
            </a:r>
          </a:p>
          <a:p>
            <a:r>
              <a:rPr lang="en-US" dirty="0"/>
              <a:t>... but it still feels a bit convoluted</a:t>
            </a:r>
          </a:p>
          <a:p>
            <a:r>
              <a:rPr lang="en-US" dirty="0"/>
              <a:t>What else is this skill good for?</a:t>
            </a:r>
          </a:p>
        </p:txBody>
      </p:sp>
    </p:spTree>
    <p:extLst>
      <p:ext uri="{BB962C8B-B14F-4D97-AF65-F5344CB8AC3E}">
        <p14:creationId xmlns:p14="http://schemas.microsoft.com/office/powerpoint/2010/main" val="318632861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iteration: split up the skill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 (or semantic reasoning) should be independent from the particulars of the input and what you do with the result</a:t>
            </a:r>
          </a:p>
          <a:p>
            <a:r>
              <a:rPr lang="en-US" dirty="0"/>
              <a:t>Therefore: split up the counting (and semantic) task into three skills:</a:t>
            </a:r>
          </a:p>
          <a:p>
            <a:pPr lvl="1"/>
            <a:r>
              <a:rPr lang="en-US" dirty="0"/>
              <a:t>Read</a:t>
            </a:r>
          </a:p>
          <a:p>
            <a:pPr lvl="1"/>
            <a:r>
              <a:rPr lang="en-US" dirty="0"/>
              <a:t>Iterate</a:t>
            </a:r>
          </a:p>
          <a:p>
            <a:pPr lvl="1"/>
            <a:r>
              <a:rPr lang="en-US" dirty="0"/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71769405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skill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7063303" cy="4114800"/>
          </a:xfrm>
        </p:spPr>
        <p:txBody>
          <a:bodyPr/>
          <a:lstStyle/>
          <a:p>
            <a:r>
              <a:rPr lang="en-US" sz="1600" dirty="0"/>
              <a:t>define skill read {</a:t>
            </a:r>
          </a:p>
          <a:p>
            <a:r>
              <a:rPr lang="en-US" sz="1600" dirty="0"/>
              <a:t>	operator read-for-two-items {</a:t>
            </a:r>
          </a:p>
          <a:p>
            <a:r>
              <a:rPr lang="en-US" sz="1600" dirty="0"/>
              <a:t>		V1 &lt;&gt; nil</a:t>
            </a:r>
          </a:p>
          <a:p>
            <a:r>
              <a:rPr lang="en-US" sz="1600" dirty="0"/>
              <a:t>		V2 &lt;&gt; nil</a:t>
            </a:r>
          </a:p>
          <a:p>
            <a:r>
              <a:rPr lang="en-US" sz="1600" dirty="0"/>
              <a:t>		WM1 = nil</a:t>
            </a:r>
          </a:p>
          <a:p>
            <a:r>
              <a:rPr lang="en-US" sz="1600" dirty="0"/>
              <a:t>	==&gt;</a:t>
            </a:r>
          </a:p>
          <a:p>
            <a:r>
              <a:rPr lang="en-US" sz="1600" dirty="0"/>
              <a:t>		V1 -&gt; WM1</a:t>
            </a:r>
          </a:p>
          <a:p>
            <a:r>
              <a:rPr lang="en-US" sz="1600" dirty="0"/>
              <a:t>		V2 -&gt; WM2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	operator switch-to-next-skill {</a:t>
            </a:r>
          </a:p>
          <a:p>
            <a:r>
              <a:rPr lang="en-US" sz="1600" dirty="0"/>
              <a:t>		V1 = WM1</a:t>
            </a:r>
          </a:p>
          <a:p>
            <a:r>
              <a:rPr lang="en-US" sz="1600" dirty="0"/>
              <a:t>	==&gt;</a:t>
            </a:r>
          </a:p>
          <a:p>
            <a:r>
              <a:rPr lang="en-US" sz="1600" dirty="0"/>
              <a:t>		*next-skill -&gt; G1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20873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17510" y="306186"/>
            <a:ext cx="22679" cy="1292785"/>
          </a:xfrm>
          <a:custGeom>
            <a:avLst/>
            <a:gdLst>
              <a:gd name="connsiteX0" fmla="*/ 0 w 22679"/>
              <a:gd name="connsiteY0" fmla="*/ 1292785 h 1292785"/>
              <a:gd name="connsiteX1" fmla="*/ 22679 w 22679"/>
              <a:gd name="connsiteY1" fmla="*/ 0 h 12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9" h="1292785">
                <a:moveTo>
                  <a:pt x="0" y="1292785"/>
                </a:moveTo>
                <a:lnTo>
                  <a:pt x="22679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 descr="PRIMsMultiLevel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0" y="-93365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9060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skill now uses WM as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operator</a:t>
            </a:r>
            <a:r>
              <a:rPr lang="de-DE" dirty="0"/>
              <a:t> start-iteration {</a:t>
            </a:r>
          </a:p>
          <a:p>
            <a:r>
              <a:rPr lang="de-DE" dirty="0"/>
              <a:t>   WM3 = </a:t>
            </a:r>
            <a:r>
              <a:rPr lang="de-DE" dirty="0" err="1"/>
              <a:t>nil</a:t>
            </a:r>
            <a:endParaRPr lang="de-DE" dirty="0"/>
          </a:p>
          <a:p>
            <a:r>
              <a:rPr lang="de-DE" dirty="0"/>
              <a:t>  ==&gt;</a:t>
            </a:r>
          </a:p>
          <a:p>
            <a:r>
              <a:rPr lang="de-DE" dirty="0"/>
              <a:t>   WM1 -&gt; WM3 </a:t>
            </a:r>
          </a:p>
          <a:p>
            <a:r>
              <a:rPr lang="de-DE" dirty="0"/>
              <a:t>   *</a:t>
            </a:r>
            <a:r>
              <a:rPr lang="de-DE" dirty="0" err="1"/>
              <a:t>fact</a:t>
            </a:r>
            <a:r>
              <a:rPr lang="de-DE" dirty="0"/>
              <a:t>-type -&gt; RT1 </a:t>
            </a:r>
          </a:p>
          <a:p>
            <a:r>
              <a:rPr lang="de-DE" dirty="0"/>
              <a:t>   WM1 -&gt; RT2</a:t>
            </a:r>
          </a:p>
          <a:p>
            <a:r>
              <a:rPr lang="de-DE" dirty="0"/>
              <a:t>   *</a:t>
            </a:r>
            <a:r>
              <a:rPr lang="de-DE" dirty="0" err="1"/>
              <a:t>action</a:t>
            </a:r>
            <a:r>
              <a:rPr lang="de-DE" dirty="0"/>
              <a:t> -&gt; AC1 </a:t>
            </a:r>
          </a:p>
          <a:p>
            <a:r>
              <a:rPr lang="de-DE" dirty="0"/>
              <a:t>   WM1 -&gt; AC2</a:t>
            </a:r>
          </a:p>
          <a:p>
            <a:r>
              <a:rPr lang="de-DE" dirty="0"/>
              <a:t>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iterate {</a:t>
            </a:r>
          </a:p>
          <a:p>
            <a:r>
              <a:rPr lang="mr-IN" dirty="0"/>
              <a:t>    RT2 = WM3</a:t>
            </a:r>
          </a:p>
          <a:p>
            <a:r>
              <a:rPr lang="mr-IN" dirty="0"/>
              <a:t>    WM2 &lt;&gt;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RT3 -&gt; WM3</a:t>
            </a:r>
          </a:p>
          <a:p>
            <a:r>
              <a:rPr lang="mr-IN" dirty="0"/>
              <a:t>    *fact-type -&gt; RT1</a:t>
            </a:r>
          </a:p>
          <a:p>
            <a:r>
              <a:rPr lang="mr-IN" dirty="0"/>
              <a:t>    RT3 -&gt; RT2</a:t>
            </a:r>
          </a:p>
          <a:p>
            <a:r>
              <a:rPr lang="mr-IN" dirty="0"/>
              <a:t>    *action -&gt; AC1</a:t>
            </a:r>
          </a:p>
          <a:p>
            <a:r>
              <a:rPr lang="mr-IN" dirty="0"/>
              <a:t>    RT3 -&gt;AC2</a:t>
            </a:r>
          </a:p>
          <a:p>
            <a:r>
              <a:rPr lang="mr-IN" dirty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1165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operator passes control on to the next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final {</a:t>
            </a:r>
          </a:p>
          <a:p>
            <a:r>
              <a:rPr lang="mr-IN" dirty="0"/>
              <a:t>    WM2 =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*final-action-skill -&gt; </a:t>
            </a:r>
            <a:r>
              <a:rPr lang="en-US" dirty="0"/>
              <a:t>	</a:t>
            </a:r>
            <a:r>
              <a:rPr lang="mr-IN" dirty="0"/>
              <a:t>G1</a:t>
            </a:r>
          </a:p>
          <a:p>
            <a:r>
              <a:rPr lang="mr-IN" dirty="0"/>
              <a:t> 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final-fail {</a:t>
            </a:r>
          </a:p>
          <a:p>
            <a:r>
              <a:rPr lang="mr-IN" dirty="0"/>
              <a:t>  	WM2 &lt;&gt; WM3</a:t>
            </a:r>
          </a:p>
          <a:p>
            <a:r>
              <a:rPr lang="mr-IN" dirty="0"/>
              <a:t>  	RT1 = error</a:t>
            </a:r>
          </a:p>
          <a:p>
            <a:r>
              <a:rPr lang="mr-IN" dirty="0"/>
              <a:t>  	==&gt;</a:t>
            </a:r>
          </a:p>
          <a:p>
            <a:r>
              <a:rPr lang="mr-IN" dirty="0"/>
              <a:t>  	*fail-skill -&gt; G1</a:t>
            </a:r>
          </a:p>
          <a:p>
            <a:r>
              <a:rPr lang="mr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9452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133856" cy="4114800"/>
          </a:xfrm>
        </p:spPr>
        <p:txBody>
          <a:bodyPr/>
          <a:lstStyle/>
          <a:p>
            <a:r>
              <a:rPr lang="en-US" dirty="0"/>
              <a:t>define skill respond {</a:t>
            </a:r>
          </a:p>
          <a:p>
            <a:r>
              <a:rPr lang="en-US" dirty="0"/>
              <a:t>	operator carry-out-action {</a:t>
            </a:r>
          </a:p>
          <a:p>
            <a:r>
              <a:rPr lang="en-US" dirty="0"/>
              <a:t>		G1 &lt;&gt; nil </a:t>
            </a:r>
          </a:p>
          <a:p>
            <a:r>
              <a:rPr lang="en-US" dirty="0"/>
              <a:t>	==&gt;</a:t>
            </a:r>
          </a:p>
          <a:p>
            <a:r>
              <a:rPr lang="en-US" dirty="0"/>
              <a:t>		*action -&gt; AC1</a:t>
            </a:r>
          </a:p>
          <a:p>
            <a:r>
              <a:rPr lang="en-US" dirty="0"/>
              <a:t>		*</a:t>
            </a:r>
            <a:r>
              <a:rPr lang="en-US" dirty="0" err="1"/>
              <a:t>arg</a:t>
            </a:r>
            <a:r>
              <a:rPr lang="en-US" dirty="0"/>
              <a:t> -&gt; AC2</a:t>
            </a:r>
          </a:p>
          <a:p>
            <a:r>
              <a:rPr lang="en-US" dirty="0"/>
              <a:t>		nil -&gt; G1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374978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instantiate and link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8074567" cy="4114800"/>
          </a:xfrm>
        </p:spPr>
        <p:txBody>
          <a:bodyPr/>
          <a:lstStyle/>
          <a:p>
            <a:pPr marL="517525" indent="-517525"/>
            <a:r>
              <a:rPr lang="en-US" dirty="0"/>
              <a:t>instantiate-skill("</a:t>
            </a:r>
            <a:r>
              <a:rPr lang="en-US" dirty="0" err="1"/>
              <a:t>read","read</a:t>
            </a:r>
            <a:r>
              <a:rPr lang="en-US" dirty="0"/>
              <a:t>-one", </a:t>
            </a:r>
            <a:br>
              <a:rPr lang="en-US" dirty="0"/>
            </a:br>
            <a:r>
              <a:rPr lang="en-US" dirty="0"/>
              <a:t>["next-</a:t>
            </a:r>
            <a:r>
              <a:rPr lang="en-US" dirty="0" err="1"/>
              <a:t>skill","iterate</a:t>
            </a:r>
            <a:r>
              <a:rPr lang="en-US" dirty="0"/>
              <a:t>-one"])</a:t>
            </a:r>
          </a:p>
          <a:p>
            <a:pPr marL="517525" indent="-517525"/>
            <a:endParaRPr lang="en-US" dirty="0"/>
          </a:p>
          <a:p>
            <a:pPr marL="517525" indent="-517525"/>
            <a:r>
              <a:rPr lang="en-US" dirty="0"/>
              <a:t>instantiate-skill("iterate", "iterate-one", </a:t>
            </a:r>
            <a:br>
              <a:rPr lang="en-US" dirty="0"/>
            </a:br>
            <a:r>
              <a:rPr lang="en-US" dirty="0"/>
              <a:t>["action", "say"], </a:t>
            </a:r>
            <a:br>
              <a:rPr lang="en-US" dirty="0"/>
            </a:br>
            <a:r>
              <a:rPr lang="en-US" dirty="0"/>
              <a:t>["fact-type", "count-fact"],</a:t>
            </a:r>
            <a:br>
              <a:rPr lang="en-US" dirty="0"/>
            </a:br>
            <a:r>
              <a:rPr lang="en-US" dirty="0"/>
              <a:t>["final-action-skill", "respond-one"])</a:t>
            </a:r>
          </a:p>
          <a:p>
            <a:pPr marL="517525" indent="-517525"/>
            <a:endParaRPr lang="en-US" dirty="0"/>
          </a:p>
          <a:p>
            <a:pPr marL="517525" indent="-517525"/>
            <a:r>
              <a:rPr lang="en-US" dirty="0"/>
              <a:t>instantiate-skill("respond", "respond-one", ["</a:t>
            </a:r>
            <a:r>
              <a:rPr lang="en-US" dirty="0" err="1"/>
              <a:t>action","say</a:t>
            </a:r>
            <a:r>
              <a:rPr lang="en-US" dirty="0"/>
              <a:t>"],</a:t>
            </a:r>
            <a:br>
              <a:rPr lang="en-US" dirty="0"/>
            </a:br>
            <a:r>
              <a:rPr lang="en-US" dirty="0"/>
              <a:t>["</a:t>
            </a:r>
            <a:r>
              <a:rPr lang="en-US" dirty="0" err="1"/>
              <a:t>arg</a:t>
            </a:r>
            <a:r>
              <a:rPr lang="en-US" dirty="0"/>
              <a:t>","stop"])</a:t>
            </a:r>
          </a:p>
          <a:p>
            <a:pPr marL="517525" indent="-51752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44870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for semantic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8074567" cy="4114800"/>
          </a:xfrm>
        </p:spPr>
        <p:txBody>
          <a:bodyPr/>
          <a:lstStyle/>
          <a:p>
            <a:pPr marL="517525" indent="-517525"/>
            <a:r>
              <a:rPr lang="en-US" dirty="0"/>
              <a:t>instantiate-skill("</a:t>
            </a:r>
            <a:r>
              <a:rPr lang="en-US" dirty="0" err="1"/>
              <a:t>read","read</a:t>
            </a:r>
            <a:r>
              <a:rPr lang="en-US" dirty="0"/>
              <a:t>-one", </a:t>
            </a:r>
            <a:br>
              <a:rPr lang="en-US" dirty="0"/>
            </a:br>
            <a:r>
              <a:rPr lang="en-US" dirty="0"/>
              <a:t>["next-</a:t>
            </a:r>
            <a:r>
              <a:rPr lang="en-US" dirty="0" err="1"/>
              <a:t>skill","iterate</a:t>
            </a:r>
            <a:r>
              <a:rPr lang="en-US" dirty="0"/>
              <a:t>-one"])</a:t>
            </a:r>
          </a:p>
          <a:p>
            <a:pPr marL="517525" indent="-517525"/>
            <a:endParaRPr lang="en-US" dirty="0"/>
          </a:p>
          <a:p>
            <a:pPr marL="517525" indent="-517525"/>
            <a:r>
              <a:rPr lang="en-US" dirty="0"/>
              <a:t>instantiate-skill("iterate", "iterate-one",</a:t>
            </a:r>
            <a:br>
              <a:rPr lang="en-US" dirty="0"/>
            </a:br>
            <a:r>
              <a:rPr lang="en-US" dirty="0"/>
              <a:t>["fact-type", "property"],</a:t>
            </a:r>
            <a:br>
              <a:rPr lang="en-US" dirty="0"/>
            </a:br>
            <a:r>
              <a:rPr lang="en-US" dirty="0"/>
              <a:t>["action", "sub-vocalize"],</a:t>
            </a:r>
            <a:br>
              <a:rPr lang="en-US" dirty="0"/>
            </a:br>
            <a:r>
              <a:rPr lang="en-US" dirty="0"/>
              <a:t>["final-action-skill", "respond-yes"],</a:t>
            </a:r>
            <a:br>
              <a:rPr lang="en-US" dirty="0"/>
            </a:br>
            <a:r>
              <a:rPr lang="en-US" dirty="0"/>
              <a:t>["fail-skill", "respond-no"])</a:t>
            </a:r>
          </a:p>
          <a:p>
            <a:pPr marL="517525" indent="-517525"/>
            <a:endParaRPr lang="en-US" dirty="0"/>
          </a:p>
          <a:p>
            <a:pPr marL="517525" indent="-517525"/>
            <a:r>
              <a:rPr lang="en-US" dirty="0"/>
              <a:t>instantiate-skill("</a:t>
            </a:r>
            <a:r>
              <a:rPr lang="en-US" dirty="0" err="1"/>
              <a:t>respond","respond</a:t>
            </a:r>
            <a:r>
              <a:rPr lang="en-US" dirty="0"/>
              <a:t>-yes", ["</a:t>
            </a:r>
            <a:r>
              <a:rPr lang="en-US" dirty="0" err="1"/>
              <a:t>action","say</a:t>
            </a:r>
            <a:r>
              <a:rPr lang="en-US" dirty="0"/>
              <a:t>"], ["</a:t>
            </a:r>
            <a:r>
              <a:rPr lang="en-US" dirty="0" err="1"/>
              <a:t>arg</a:t>
            </a:r>
            <a:r>
              <a:rPr lang="en-US" dirty="0"/>
              <a:t>","yes"])</a:t>
            </a:r>
          </a:p>
          <a:p>
            <a:pPr marL="517525" indent="-517525"/>
            <a:r>
              <a:rPr lang="en-US" dirty="0"/>
              <a:t>instantiate-skill("</a:t>
            </a:r>
            <a:r>
              <a:rPr lang="en-US" dirty="0" err="1"/>
              <a:t>respond","respond</a:t>
            </a:r>
            <a:r>
              <a:rPr lang="en-US" dirty="0"/>
              <a:t>-no", </a:t>
            </a:r>
            <a:br>
              <a:rPr lang="en-US" dirty="0"/>
            </a:br>
            <a:r>
              <a:rPr lang="en-US" dirty="0"/>
              <a:t>["action", "say"], ["</a:t>
            </a:r>
            <a:r>
              <a:rPr lang="en-US" dirty="0" err="1"/>
              <a:t>arg</a:t>
            </a:r>
            <a:r>
              <a:rPr lang="en-US" dirty="0"/>
              <a:t>","no"])</a:t>
            </a:r>
          </a:p>
          <a:p>
            <a:pPr marL="517525" indent="-51752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6221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improvement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still includes a “primitive” action (such as “say” or “subvocalize”)</a:t>
            </a:r>
          </a:p>
          <a:p>
            <a:r>
              <a:rPr lang="en-US" dirty="0"/>
              <a:t>It would be nice if this would be more flexible</a:t>
            </a:r>
          </a:p>
          <a:p>
            <a:r>
              <a:rPr lang="en-US" dirty="0"/>
              <a:t>Solution: hand over control to another skill on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2887349557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iterate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operator start-iteration {</a:t>
            </a:r>
          </a:p>
          <a:p>
            <a:r>
              <a:rPr lang="en-US" dirty="0"/>
              <a:t>   WM3 = nil 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   WM1 -&gt; WM3	</a:t>
            </a:r>
          </a:p>
          <a:p>
            <a:r>
              <a:rPr lang="en-US" dirty="0"/>
              <a:t>   *sub-skill -&gt; G1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define skill do-action {</a:t>
            </a:r>
          </a:p>
          <a:p>
            <a:endParaRPr lang="en-US" dirty="0"/>
          </a:p>
          <a:p>
            <a:r>
              <a:rPr lang="en-US" dirty="0"/>
              <a:t>operator do-action-on-WM3 {</a:t>
            </a:r>
          </a:p>
          <a:p>
            <a:r>
              <a:rPr lang="en-US" dirty="0"/>
              <a:t>	WM3 &lt;&gt; nil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	*action -&gt; AC1</a:t>
            </a:r>
          </a:p>
          <a:p>
            <a:r>
              <a:rPr lang="en-US" dirty="0"/>
              <a:t>	WM3 -&gt; AC2</a:t>
            </a:r>
          </a:p>
          <a:p>
            <a:r>
              <a:rPr lang="en-US" dirty="0"/>
              <a:t>	*main-skill -&gt; G1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918243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two operators to handle the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 operator retrieve-next {</a:t>
            </a:r>
          </a:p>
          <a:p>
            <a:r>
              <a:rPr lang="mr-IN" dirty="0"/>
              <a:t>    RT1 = nil</a:t>
            </a:r>
          </a:p>
          <a:p>
            <a:r>
              <a:rPr lang="mr-IN" dirty="0"/>
              <a:t>    WM3 &lt;&gt; nil</a:t>
            </a:r>
          </a:p>
          <a:p>
            <a:r>
              <a:rPr lang="mr-IN" dirty="0"/>
              <a:t>    WM2 &lt;&gt;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*fact-type -&gt; RT1</a:t>
            </a:r>
          </a:p>
          <a:p>
            <a:r>
              <a:rPr lang="mr-IN" dirty="0"/>
              <a:t>    WM3 -&gt; RT2</a:t>
            </a:r>
          </a:p>
          <a:p>
            <a:r>
              <a:rPr lang="mr-IN" dirty="0"/>
              <a:t> 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do-sub-skill {</a:t>
            </a:r>
          </a:p>
          <a:p>
            <a:r>
              <a:rPr lang="mr-IN" dirty="0"/>
              <a:t>   RT1 = *fact-type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RT3 -&gt; WM3</a:t>
            </a:r>
          </a:p>
          <a:p>
            <a:r>
              <a:rPr lang="mr-IN" dirty="0"/>
              <a:t>   *sub-skill -&gt; G1</a:t>
            </a:r>
          </a:p>
          <a:p>
            <a:r>
              <a:rPr lang="mr-IN" dirty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951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operators are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final {</a:t>
            </a:r>
          </a:p>
          <a:p>
            <a:r>
              <a:rPr lang="mr-IN" dirty="0"/>
              <a:t>    WM2 = WM3</a:t>
            </a:r>
          </a:p>
          <a:p>
            <a:r>
              <a:rPr lang="mr-IN" dirty="0"/>
              <a:t>    RT1 = nil</a:t>
            </a:r>
          </a:p>
          <a:p>
            <a:r>
              <a:rPr lang="mr-IN" dirty="0"/>
              <a:t>  ==&gt;</a:t>
            </a:r>
          </a:p>
          <a:p>
            <a:r>
              <a:rPr lang="mr-IN" dirty="0"/>
              <a:t>   *final-action-skill -&gt; </a:t>
            </a:r>
            <a:r>
              <a:rPr lang="en-US" dirty="0"/>
              <a:t>	</a:t>
            </a:r>
            <a:r>
              <a:rPr lang="mr-IN" dirty="0"/>
              <a:t>G1</a:t>
            </a:r>
          </a:p>
          <a:p>
            <a:r>
              <a:rPr lang="mr-IN" dirty="0"/>
              <a:t> 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final-fail {</a:t>
            </a:r>
          </a:p>
          <a:p>
            <a:r>
              <a:rPr lang="mr-IN" dirty="0"/>
              <a:t>  	WM2 &lt;&gt; WM3</a:t>
            </a:r>
          </a:p>
          <a:p>
            <a:r>
              <a:rPr lang="mr-IN" dirty="0"/>
              <a:t>  	RT1 = error</a:t>
            </a:r>
          </a:p>
          <a:p>
            <a:r>
              <a:rPr lang="mr-IN" dirty="0"/>
              <a:t>  	==&gt;</a:t>
            </a:r>
          </a:p>
          <a:p>
            <a:r>
              <a:rPr lang="mr-IN" dirty="0"/>
              <a:t>  	*fail-skill -&gt; G1</a:t>
            </a:r>
          </a:p>
          <a:p>
            <a:r>
              <a:rPr lang="mr-IN" dirty="0"/>
              <a:t>	}</a:t>
            </a:r>
          </a:p>
          <a:p>
            <a:r>
              <a:rPr lang="mr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6187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Instantiation of the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7757077" cy="4114800"/>
          </a:xfrm>
        </p:spPr>
        <p:txBody>
          <a:bodyPr/>
          <a:lstStyle/>
          <a:p>
            <a:pPr marL="282575" indent="-282575"/>
            <a:r>
              <a:rPr lang="en-US" dirty="0"/>
              <a:t>instantiate-skill("</a:t>
            </a:r>
            <a:r>
              <a:rPr lang="en-US" dirty="0" err="1"/>
              <a:t>read","read</a:t>
            </a:r>
            <a:r>
              <a:rPr lang="en-US" dirty="0"/>
              <a:t>-one", </a:t>
            </a:r>
            <a:br>
              <a:rPr lang="en-US" dirty="0"/>
            </a:br>
            <a:r>
              <a:rPr lang="en-US" dirty="0"/>
              <a:t>["next-</a:t>
            </a:r>
            <a:r>
              <a:rPr lang="en-US" dirty="0" err="1"/>
              <a:t>skill","iterate</a:t>
            </a:r>
            <a:r>
              <a:rPr lang="en-US" dirty="0"/>
              <a:t>-one"])</a:t>
            </a:r>
          </a:p>
          <a:p>
            <a:pPr marL="282575" indent="-282575"/>
            <a:endParaRPr lang="en-US" dirty="0"/>
          </a:p>
          <a:p>
            <a:pPr marL="282575" indent="-282575"/>
            <a:r>
              <a:rPr lang="en-US" dirty="0"/>
              <a:t>instantiate-skill("iterate", "iterate-one", </a:t>
            </a:r>
            <a:br>
              <a:rPr lang="en-US" dirty="0"/>
            </a:br>
            <a:r>
              <a:rPr lang="en-US" dirty="0"/>
              <a:t>["sub-skill", "do-action-say"], </a:t>
            </a:r>
            <a:br>
              <a:rPr lang="en-US" dirty="0"/>
            </a:br>
            <a:r>
              <a:rPr lang="en-US" dirty="0"/>
              <a:t>["fact-type", "count-fact"],</a:t>
            </a:r>
            <a:br>
              <a:rPr lang="en-US" dirty="0"/>
            </a:br>
            <a:r>
              <a:rPr lang="en-US" dirty="0"/>
              <a:t>["final-action-skill", "respond-one"])</a:t>
            </a:r>
          </a:p>
          <a:p>
            <a:pPr marL="282575" indent="-282575"/>
            <a:endParaRPr lang="en-US" dirty="0"/>
          </a:p>
          <a:p>
            <a:pPr marL="282575" indent="-282575"/>
            <a:r>
              <a:rPr lang="en-US" dirty="0"/>
              <a:t>instantiate-skill("do-</a:t>
            </a:r>
            <a:r>
              <a:rPr lang="en-US" dirty="0" err="1"/>
              <a:t>action","do</a:t>
            </a:r>
            <a:r>
              <a:rPr lang="en-US" dirty="0"/>
              <a:t>-action-say",["action", "say"], </a:t>
            </a:r>
            <a:br>
              <a:rPr lang="en-US" dirty="0"/>
            </a:br>
            <a:r>
              <a:rPr lang="en-US" dirty="0"/>
              <a:t>["main-skill", "iterate-one"])</a:t>
            </a:r>
          </a:p>
          <a:p>
            <a:pPr marL="282575" indent="-282575"/>
            <a:endParaRPr lang="en-US" dirty="0"/>
          </a:p>
          <a:p>
            <a:pPr marL="282575" indent="-282575"/>
            <a:r>
              <a:rPr lang="en-US" dirty="0"/>
              <a:t>instantiate-skill("respond", "respond-one", ["</a:t>
            </a:r>
            <a:r>
              <a:rPr lang="en-US" dirty="0" err="1"/>
              <a:t>action","say</a:t>
            </a:r>
            <a:r>
              <a:rPr lang="en-US" dirty="0"/>
              <a:t>"],["</a:t>
            </a:r>
            <a:r>
              <a:rPr lang="en-US" dirty="0" err="1"/>
              <a:t>arg</a:t>
            </a:r>
            <a:r>
              <a:rPr lang="en-US" dirty="0"/>
              <a:t>","stop"])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624213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need more than one Skill to do a task, or we want to model multitasking</a:t>
            </a:r>
          </a:p>
          <a:p>
            <a:r>
              <a:rPr lang="en-US" dirty="0"/>
              <a:t>In PRIMs, we can have multiple active skills</a:t>
            </a:r>
          </a:p>
        </p:txBody>
      </p:sp>
    </p:spTree>
    <p:extLst>
      <p:ext uri="{BB962C8B-B14F-4D97-AF65-F5344CB8AC3E}">
        <p14:creationId xmlns:p14="http://schemas.microsoft.com/office/powerpoint/2010/main" val="28469130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 new flexibility?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799" y="4891432"/>
            <a:ext cx="8027531" cy="1204567"/>
          </a:xfrm>
        </p:spPr>
        <p:txBody>
          <a:bodyPr/>
          <a:lstStyle/>
          <a:p>
            <a:r>
              <a:rPr lang="en-US" dirty="0"/>
              <a:t>Implement the full semantic task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66" y="1851859"/>
            <a:ext cx="6504829" cy="27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6726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attempt-retrieve sub-skill we check the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start-retrieve {</a:t>
            </a:r>
          </a:p>
          <a:p>
            <a:r>
              <a:rPr lang="mr-IN" dirty="0"/>
              <a:t>	WM2 &lt;&gt; nil</a:t>
            </a:r>
          </a:p>
          <a:p>
            <a:r>
              <a:rPr lang="mr-IN" dirty="0"/>
              <a:t>	WM3 &lt;&gt; nil</a:t>
            </a:r>
          </a:p>
          <a:p>
            <a:r>
              <a:rPr lang="mr-IN" dirty="0"/>
              <a:t>	RT1 = nil</a:t>
            </a:r>
          </a:p>
          <a:p>
            <a:r>
              <a:rPr lang="mr-IN" dirty="0"/>
              <a:t>==&gt;</a:t>
            </a:r>
          </a:p>
          <a:p>
            <a:r>
              <a:rPr lang="mr-IN" dirty="0"/>
              <a:t>	*fact-type -&gt; RT1</a:t>
            </a:r>
          </a:p>
          <a:p>
            <a:r>
              <a:rPr lang="mr-IN" dirty="0"/>
              <a:t>	WM3 -&gt; RT2</a:t>
            </a:r>
          </a:p>
          <a:p>
            <a:r>
              <a:rPr lang="mr-IN" dirty="0"/>
              <a:t>	WM2 -&gt; RT3</a:t>
            </a:r>
          </a:p>
          <a:p>
            <a:r>
              <a:rPr lang="mr-IN" dirty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82720" cy="4114800"/>
          </a:xfrm>
        </p:spPr>
        <p:txBody>
          <a:bodyPr/>
          <a:lstStyle/>
          <a:p>
            <a:r>
              <a:rPr lang="en-US" dirty="0"/>
              <a:t>operator on-success {</a:t>
            </a:r>
          </a:p>
          <a:p>
            <a:r>
              <a:rPr lang="en-US" dirty="0"/>
              <a:t>	RT1 = *fact-type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	*success-skill -&gt; G1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mr-IN" dirty="0"/>
              <a:t>operator on-fail {</a:t>
            </a:r>
          </a:p>
          <a:p>
            <a:r>
              <a:rPr lang="mr-IN" dirty="0"/>
              <a:t>	RT1 = error</a:t>
            </a:r>
          </a:p>
          <a:p>
            <a:r>
              <a:rPr lang="mr-IN" dirty="0"/>
              <a:t>==&gt;</a:t>
            </a:r>
          </a:p>
          <a:p>
            <a:r>
              <a:rPr lang="mr-IN" dirty="0"/>
              <a:t>	*fail-skill -&gt; G1</a:t>
            </a:r>
          </a:p>
          <a:p>
            <a:r>
              <a:rPr lang="mr-IN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086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Instantiate the necessary skills in the script of semantic-rev3.prims to finish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12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instantiate skills in a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instantiate-skill command in the script creates a chunk that has attribute-value pairs</a:t>
            </a:r>
          </a:p>
          <a:p>
            <a:r>
              <a:rPr lang="en-US" dirty="0"/>
              <a:t>But we can also do this in the model itself!</a:t>
            </a:r>
          </a:p>
          <a:p>
            <a:pPr lvl="1"/>
            <a:r>
              <a:rPr lang="en-US" dirty="0"/>
              <a:t>Example on Friday</a:t>
            </a:r>
          </a:p>
        </p:txBody>
      </p:sp>
    </p:spTree>
    <p:extLst>
      <p:ext uri="{BB962C8B-B14F-4D97-AF65-F5344CB8AC3E}">
        <p14:creationId xmlns:p14="http://schemas.microsoft.com/office/powerpoint/2010/main" val="2085369465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</a:t>
            </a:r>
            <a:br>
              <a:rPr lang="en-US" dirty="0"/>
            </a:br>
            <a:r>
              <a:rPr lang="en-US" sz="3200" dirty="0"/>
              <a:t>Why and when do people multitask?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Multitasking, not single tasking, is the natural way of cognition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Whenever people have unused brain resources, they will try to put them to use</a:t>
            </a:r>
          </a:p>
        </p:txBody>
      </p:sp>
    </p:spTree>
    <p:extLst>
      <p:ext uri="{BB962C8B-B14F-4D97-AF65-F5344CB8AC3E}">
        <p14:creationId xmlns:p14="http://schemas.microsoft.com/office/powerpoint/2010/main" val="4045117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between skills and other inputs for operator priority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3400" y="61843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Taatgen, N.A. (2013). The nature and transfer of cognitive skills. </a:t>
            </a:r>
            <a:r>
              <a:rPr lang="en-US" sz="1400" i="1" dirty="0"/>
              <a:t>Psychological Review, 120</a:t>
            </a:r>
            <a:r>
              <a:rPr lang="en-US" sz="1400" dirty="0"/>
              <a:t>(3), 439-471.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35120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307436" y="299140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732911" y="3335816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05839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644594" y="298784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419822" y="3542065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949394" y="329264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532208" y="409781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422" y="360318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406594" y="309707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49394" y="421197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1366" y="357520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443787" y="426760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954966" y="2976605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219752" y="365581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765269" y="400023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74166" y="297660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676952" y="365225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452180" y="4206481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981752" y="3957059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264068" y="4546050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61780" y="4267603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366580" y="3738605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800423" y="4657938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599008" y="400450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299043" y="46552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05161" y="2159000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Goals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1663982" y="2340187"/>
            <a:ext cx="1670784" cy="552591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000" dirty="0">
                <a:latin typeface="Helvetica"/>
                <a:cs typeface="Helvetica"/>
              </a:rPr>
              <a:t>Write paper</a:t>
            </a:r>
            <a:endParaRPr lang="en-US" sz="1600" dirty="0">
              <a:latin typeface="Helvetica"/>
              <a:cs typeface="Helvetica"/>
            </a:endParaRPr>
          </a:p>
        </p:txBody>
      </p:sp>
      <p:cxnSp>
        <p:nvCxnSpPr>
          <p:cNvPr id="37" name="Straight Arrow Connector 36"/>
          <p:cNvCxnSpPr>
            <a:stCxn id="32" idx="3"/>
            <a:endCxn id="5" idx="2"/>
          </p:cNvCxnSpPr>
          <p:nvPr/>
        </p:nvCxnSpPr>
        <p:spPr bwMode="auto">
          <a:xfrm>
            <a:off x="3334766" y="2616483"/>
            <a:ext cx="1016440" cy="894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8" idx="1"/>
          </p:cNvCxnSpPr>
          <p:nvPr/>
        </p:nvCxnSpPr>
        <p:spPr bwMode="auto">
          <a:xfrm>
            <a:off x="3380929" y="2607908"/>
            <a:ext cx="1710384" cy="207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2" idx="3"/>
            <a:endCxn id="9" idx="1"/>
          </p:cNvCxnSpPr>
          <p:nvPr/>
        </p:nvCxnSpPr>
        <p:spPr bwMode="auto">
          <a:xfrm>
            <a:off x="3334766" y="2616483"/>
            <a:ext cx="1342745" cy="4033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grpSp>
        <p:nvGrpSpPr>
          <p:cNvPr id="77" name="Group 76"/>
          <p:cNvGrpSpPr/>
          <p:nvPr/>
        </p:nvGrpSpPr>
        <p:grpSpPr>
          <a:xfrm>
            <a:off x="1663982" y="3045178"/>
            <a:ext cx="2755840" cy="606114"/>
            <a:chOff x="1663982" y="3045178"/>
            <a:chExt cx="2755840" cy="606114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1663982" y="3045178"/>
              <a:ext cx="1752035" cy="558009"/>
            </a:xfrm>
            <a:prstGeom prst="roundRect">
              <a:avLst/>
            </a:prstGeom>
            <a:solidFill>
              <a:srgbClr val="CCFFCC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r>
                <a:rPr lang="en-US" sz="2400" dirty="0">
                  <a:latin typeface="Helvetica"/>
                  <a:cs typeface="Helvetica"/>
                </a:rPr>
                <a:t>Email</a:t>
              </a:r>
              <a:endParaRPr lang="en-US" dirty="0">
                <a:latin typeface="Helvetica"/>
                <a:cs typeface="Helvetica"/>
              </a:endParaRPr>
            </a:p>
          </p:txBody>
        </p:sp>
        <p:cxnSp>
          <p:nvCxnSpPr>
            <p:cNvPr id="44" name="Straight Arrow Connector 43"/>
            <p:cNvCxnSpPr>
              <a:stCxn id="33" idx="3"/>
              <a:endCxn id="18" idx="2"/>
            </p:cNvCxnSpPr>
            <p:nvPr/>
          </p:nvCxnSpPr>
          <p:spPr bwMode="auto">
            <a:xfrm flipV="1">
              <a:off x="3416017" y="3085832"/>
              <a:ext cx="538949" cy="23835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/>
            <p:cNvCxnSpPr>
              <a:stCxn id="33" idx="3"/>
              <a:endCxn id="10" idx="2"/>
            </p:cNvCxnSpPr>
            <p:nvPr/>
          </p:nvCxnSpPr>
          <p:spPr bwMode="auto">
            <a:xfrm>
              <a:off x="3416017" y="3324183"/>
              <a:ext cx="1003805" cy="32710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>
              <a:stCxn id="33" idx="3"/>
              <a:endCxn id="7" idx="2"/>
            </p:cNvCxnSpPr>
            <p:nvPr/>
          </p:nvCxnSpPr>
          <p:spPr bwMode="auto">
            <a:xfrm>
              <a:off x="3416017" y="3324183"/>
              <a:ext cx="316894" cy="1208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3" name="Rectangle 52"/>
          <p:cNvSpPr/>
          <p:nvPr/>
        </p:nvSpPr>
        <p:spPr bwMode="auto">
          <a:xfrm>
            <a:off x="6916902" y="3760519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Senses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5173607" y="3925067"/>
            <a:ext cx="2829340" cy="1794491"/>
            <a:chOff x="5173607" y="3925067"/>
            <a:chExt cx="2829340" cy="1794491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6250912" y="4764504"/>
              <a:ext cx="1752035" cy="955054"/>
            </a:xfrm>
            <a:prstGeom prst="roundRect">
              <a:avLst/>
            </a:prstGeom>
            <a:solidFill>
              <a:srgbClr val="FF66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960" y="4873731"/>
              <a:ext cx="1292605" cy="740628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>
              <a:stCxn id="55" idx="1"/>
              <a:endCxn id="27" idx="5"/>
            </p:cNvCxnSpPr>
            <p:nvPr/>
          </p:nvCxnSpPr>
          <p:spPr bwMode="auto">
            <a:xfrm flipH="1" flipV="1">
              <a:off x="5558435" y="3925067"/>
              <a:ext cx="692477" cy="13169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9" name="Straight Arrow Connector 58"/>
            <p:cNvCxnSpPr>
              <a:stCxn id="55" idx="1"/>
              <a:endCxn id="24" idx="5"/>
            </p:cNvCxnSpPr>
            <p:nvPr/>
          </p:nvCxnSpPr>
          <p:spPr bwMode="auto">
            <a:xfrm flipH="1" flipV="1">
              <a:off x="5173607" y="4143521"/>
              <a:ext cx="1077305" cy="109851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Straight Arrow Connector 61"/>
            <p:cNvCxnSpPr>
              <a:stCxn id="55" idx="1"/>
              <a:endCxn id="26" idx="4"/>
            </p:cNvCxnSpPr>
            <p:nvPr/>
          </p:nvCxnSpPr>
          <p:spPr bwMode="auto">
            <a:xfrm flipH="1" flipV="1">
              <a:off x="5174166" y="4486057"/>
              <a:ext cx="1076746" cy="7559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5" name="Rectangle 64"/>
          <p:cNvSpPr/>
          <p:nvPr/>
        </p:nvSpPr>
        <p:spPr bwMode="auto">
          <a:xfrm>
            <a:off x="705161" y="4316271"/>
            <a:ext cx="1509889" cy="164335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Memory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663982" y="4392943"/>
            <a:ext cx="3169358" cy="1499282"/>
            <a:chOff x="1663982" y="4392943"/>
            <a:chExt cx="3169358" cy="1499282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1663982" y="4764504"/>
              <a:ext cx="1752035" cy="1127721"/>
            </a:xfrm>
            <a:prstGeom prst="roundRect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6670" y="4811029"/>
              <a:ext cx="925920" cy="966003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6" idx="3"/>
              <a:endCxn id="25" idx="3"/>
            </p:cNvCxnSpPr>
            <p:nvPr/>
          </p:nvCxnSpPr>
          <p:spPr bwMode="auto">
            <a:xfrm flipV="1">
              <a:off x="3416017" y="4732512"/>
              <a:ext cx="880968" cy="59585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Straight Arrow Connector 70"/>
            <p:cNvCxnSpPr>
              <a:stCxn id="66" idx="3"/>
              <a:endCxn id="28" idx="3"/>
            </p:cNvCxnSpPr>
            <p:nvPr/>
          </p:nvCxnSpPr>
          <p:spPr bwMode="auto">
            <a:xfrm flipV="1">
              <a:off x="3416017" y="4844400"/>
              <a:ext cx="1417323" cy="4839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66" idx="3"/>
              <a:endCxn id="23" idx="3"/>
            </p:cNvCxnSpPr>
            <p:nvPr/>
          </p:nvCxnSpPr>
          <p:spPr bwMode="auto">
            <a:xfrm flipV="1">
              <a:off x="3416017" y="4392943"/>
              <a:ext cx="1069080" cy="93542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9975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never stops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keeps executing operators, whether or not they are relevant for the task</a:t>
            </a:r>
          </a:p>
        </p:txBody>
      </p:sp>
    </p:spTree>
    <p:extLst>
      <p:ext uri="{BB962C8B-B14F-4D97-AF65-F5344CB8AC3E}">
        <p14:creationId xmlns:p14="http://schemas.microsoft.com/office/powerpoint/2010/main" val="2337035713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complex WM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Subjects have to remember a sequence of letters</a:t>
            </a:r>
          </a:p>
          <a:p>
            <a:r>
              <a:rPr lang="en-US" dirty="0"/>
              <a:t>However, between the letters, words are presented to which they need to respond</a:t>
            </a:r>
          </a:p>
          <a:p>
            <a:r>
              <a:rPr lang="en-US" dirty="0"/>
              <a:t>Words are personality traits (“Aggressive”, “Emotional”, “Shy”), or objects (“Table”, “Spoon”)</a:t>
            </a:r>
          </a:p>
          <a:p>
            <a:r>
              <a:rPr lang="en-US" dirty="0"/>
              <a:t>Two conditions:</a:t>
            </a:r>
          </a:p>
          <a:p>
            <a:pPr lvl="1"/>
            <a:r>
              <a:rPr lang="en-US" dirty="0"/>
              <a:t>Does this trait apply to you?</a:t>
            </a:r>
          </a:p>
          <a:p>
            <a:pPr lvl="1"/>
            <a:r>
              <a:rPr lang="en-US" dirty="0"/>
              <a:t>Does it fit in </a:t>
            </a:r>
            <a:r>
              <a:rPr lang="en-US"/>
              <a:t>a shoebox?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7129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500"/>
            <a:ext cx="9144000" cy="21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4693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0238" r="55493" b="-10238"/>
          <a:stretch/>
        </p:blipFill>
        <p:spPr>
          <a:xfrm>
            <a:off x="2049038" y="1923874"/>
            <a:ext cx="3720390" cy="44253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2" y="2761342"/>
            <a:ext cx="1291600" cy="13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008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associations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76111" y="2159000"/>
            <a:ext cx="1509889" cy="280811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663982" y="2340187"/>
            <a:ext cx="1244036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>
                <a:latin typeface="Helvetica"/>
                <a:cs typeface="Helvetica"/>
              </a:rPr>
              <a:t>Count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663982" y="3045178"/>
            <a:ext cx="1752035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>
                <a:latin typeface="Helvetica"/>
                <a:cs typeface="Helvetica"/>
              </a:rPr>
              <a:t>Daydream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461000" y="148166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Start-Count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461000" y="3203222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Iterate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461000" y="505177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Final</a:t>
            </a:r>
          </a:p>
        </p:txBody>
      </p:sp>
      <p:cxnSp>
        <p:nvCxnSpPr>
          <p:cNvPr id="11" name="Straight Arrow Connector 10"/>
          <p:cNvCxnSpPr>
            <a:stCxn id="5" idx="3"/>
            <a:endCxn id="7" idx="2"/>
          </p:cNvCxnSpPr>
          <p:nvPr/>
        </p:nvCxnSpPr>
        <p:spPr bwMode="auto">
          <a:xfrm flipV="1">
            <a:off x="2908018" y="2187223"/>
            <a:ext cx="2552982" cy="4292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>
            <a:stCxn id="5" idx="3"/>
            <a:endCxn id="8" idx="2"/>
          </p:cNvCxnSpPr>
          <p:nvPr/>
        </p:nvCxnSpPr>
        <p:spPr bwMode="auto">
          <a:xfrm>
            <a:off x="2908018" y="2616483"/>
            <a:ext cx="2552982" cy="129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 bwMode="auto">
          <a:xfrm>
            <a:off x="2908018" y="2616483"/>
            <a:ext cx="2552982" cy="3140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Curved Connector 23"/>
          <p:cNvCxnSpPr>
            <a:stCxn id="7" idx="6"/>
            <a:endCxn id="8" idx="6"/>
          </p:cNvCxnSpPr>
          <p:nvPr/>
        </p:nvCxnSpPr>
        <p:spPr bwMode="auto">
          <a:xfrm>
            <a:off x="6985000" y="2187223"/>
            <a:ext cx="12700" cy="1721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6" name="Curved Connector 25"/>
          <p:cNvCxnSpPr>
            <a:stCxn id="7" idx="6"/>
            <a:endCxn id="9" idx="6"/>
          </p:cNvCxnSpPr>
          <p:nvPr/>
        </p:nvCxnSpPr>
        <p:spPr bwMode="auto">
          <a:xfrm>
            <a:off x="6985000" y="2187223"/>
            <a:ext cx="12700" cy="3570110"/>
          </a:xfrm>
          <a:prstGeom prst="curvedConnector3">
            <a:avLst>
              <a:gd name="adj1" fmla="val 56888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2" name="Curved Connector 31"/>
          <p:cNvCxnSpPr>
            <a:stCxn id="8" idx="6"/>
            <a:endCxn id="9" idx="6"/>
          </p:cNvCxnSpPr>
          <p:nvPr/>
        </p:nvCxnSpPr>
        <p:spPr bwMode="auto">
          <a:xfrm>
            <a:off x="6985000" y="3908778"/>
            <a:ext cx="12700" cy="1848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" name="Curved Connector 37"/>
          <p:cNvCxnSpPr>
            <a:stCxn id="7" idx="7"/>
            <a:endCxn id="7" idx="0"/>
          </p:cNvCxnSpPr>
          <p:nvPr/>
        </p:nvCxnSpPr>
        <p:spPr bwMode="auto">
          <a:xfrm rot="16200000" flipV="1">
            <a:off x="6389082" y="1315585"/>
            <a:ext cx="206652" cy="538815"/>
          </a:xfrm>
          <a:prstGeom prst="curvedConnector3">
            <a:avLst>
              <a:gd name="adj1" fmla="val 2993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1" name="Curved Connector 40"/>
          <p:cNvCxnSpPr>
            <a:stCxn id="8" idx="4"/>
            <a:endCxn id="8" idx="3"/>
          </p:cNvCxnSpPr>
          <p:nvPr/>
        </p:nvCxnSpPr>
        <p:spPr bwMode="auto">
          <a:xfrm rot="5400000" flipH="1">
            <a:off x="5850267" y="4241600"/>
            <a:ext cx="206652" cy="538815"/>
          </a:xfrm>
          <a:prstGeom prst="curvedConnector3">
            <a:avLst>
              <a:gd name="adj1" fmla="val -11062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3" name="Curved Connector 42"/>
          <p:cNvCxnSpPr>
            <a:stCxn id="9" idx="5"/>
            <a:endCxn id="9" idx="3"/>
          </p:cNvCxnSpPr>
          <p:nvPr/>
        </p:nvCxnSpPr>
        <p:spPr bwMode="auto">
          <a:xfrm rot="5400000">
            <a:off x="6223000" y="5717421"/>
            <a:ext cx="12700" cy="1077630"/>
          </a:xfrm>
          <a:prstGeom prst="curvedConnector3">
            <a:avLst>
              <a:gd name="adj1" fmla="val 342718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sp>
        <p:nvSpPr>
          <p:cNvPr id="44" name="Plus 43"/>
          <p:cNvSpPr/>
          <p:nvPr/>
        </p:nvSpPr>
        <p:spPr bwMode="auto">
          <a:xfrm>
            <a:off x="3850076" y="1834444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Plus 44"/>
          <p:cNvSpPr/>
          <p:nvPr/>
        </p:nvSpPr>
        <p:spPr bwMode="auto">
          <a:xfrm>
            <a:off x="4416778" y="3045178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Plus 45"/>
          <p:cNvSpPr/>
          <p:nvPr/>
        </p:nvSpPr>
        <p:spPr bwMode="auto">
          <a:xfrm>
            <a:off x="3719125" y="4323926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Plus 46"/>
          <p:cNvSpPr/>
          <p:nvPr/>
        </p:nvSpPr>
        <p:spPr bwMode="auto">
          <a:xfrm>
            <a:off x="7149254" y="3618371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Minus 47"/>
          <p:cNvSpPr/>
          <p:nvPr/>
        </p:nvSpPr>
        <p:spPr bwMode="auto">
          <a:xfrm>
            <a:off x="6292144" y="564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Minus 48"/>
          <p:cNvSpPr/>
          <p:nvPr/>
        </p:nvSpPr>
        <p:spPr bwMode="auto">
          <a:xfrm>
            <a:off x="5171722" y="4323926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Minus 49"/>
          <p:cNvSpPr/>
          <p:nvPr/>
        </p:nvSpPr>
        <p:spPr bwMode="auto">
          <a:xfrm>
            <a:off x="6695722" y="6279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218017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complex working memory task requires several goals</a:t>
            </a:r>
          </a:p>
          <a:p>
            <a:pPr lvl="1"/>
            <a:r>
              <a:rPr lang="en-US" dirty="0"/>
              <a:t>Memorize the letters</a:t>
            </a:r>
          </a:p>
          <a:p>
            <a:pPr lvl="1"/>
            <a:r>
              <a:rPr lang="en-US" dirty="0"/>
              <a:t>Process and respond to words</a:t>
            </a:r>
          </a:p>
          <a:p>
            <a:pPr lvl="1"/>
            <a:r>
              <a:rPr lang="en-US" dirty="0"/>
              <a:t>Rehearse</a:t>
            </a:r>
          </a:p>
          <a:p>
            <a:r>
              <a:rPr lang="en-US" dirty="0"/>
              <a:t>Memory retrieval of a self-referential word is a source of distraction</a:t>
            </a:r>
          </a:p>
          <a:p>
            <a:r>
              <a:rPr lang="en-US" dirty="0"/>
              <a:t>Transitions between goals are “weak points”, and are open to distraction</a:t>
            </a:r>
          </a:p>
        </p:txBody>
      </p:sp>
    </p:spTree>
    <p:extLst>
      <p:ext uri="{BB962C8B-B14F-4D97-AF65-F5344CB8AC3E}">
        <p14:creationId xmlns:p14="http://schemas.microsoft.com/office/powerpoint/2010/main" val="244961031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34158" cy="63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1620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p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3136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2473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5615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5453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p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2352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TresultOver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59" y="1065300"/>
            <a:ext cx="7171427" cy="46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9775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" y="604800"/>
            <a:ext cx="4068313" cy="377568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300350" y="2350080"/>
            <a:ext cx="1183633" cy="1693440"/>
          </a:xfrm>
          <a:custGeom>
            <a:avLst/>
            <a:gdLst>
              <a:gd name="connsiteX0" fmla="*/ 0 w 1183633"/>
              <a:gd name="connsiteY0" fmla="*/ 181440 h 1693440"/>
              <a:gd name="connsiteX1" fmla="*/ 17279 w 1183633"/>
              <a:gd name="connsiteY1" fmla="*/ 1149120 h 1693440"/>
              <a:gd name="connsiteX2" fmla="*/ 1183633 w 1183633"/>
              <a:gd name="connsiteY2" fmla="*/ 1693440 h 1693440"/>
              <a:gd name="connsiteX3" fmla="*/ 1114516 w 1183633"/>
              <a:gd name="connsiteY3" fmla="*/ 0 h 169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633" h="1693440">
                <a:moveTo>
                  <a:pt x="0" y="181440"/>
                </a:moveTo>
                <a:lnTo>
                  <a:pt x="17279" y="1149120"/>
                </a:lnTo>
                <a:lnTo>
                  <a:pt x="1183633" y="1693440"/>
                </a:lnTo>
                <a:lnTo>
                  <a:pt x="1114516" y="0"/>
                </a:lnTo>
              </a:path>
            </a:pathLst>
          </a:custGeom>
          <a:solidFill>
            <a:srgbClr val="FFFFFF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6" y="4380480"/>
            <a:ext cx="2924676" cy="1062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477" y="717120"/>
            <a:ext cx="3670456" cy="377568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7686183" y="1537920"/>
            <a:ext cx="1183633" cy="2859840"/>
          </a:xfrm>
          <a:custGeom>
            <a:avLst/>
            <a:gdLst>
              <a:gd name="connsiteX0" fmla="*/ 0 w 1183633"/>
              <a:gd name="connsiteY0" fmla="*/ 181440 h 1693440"/>
              <a:gd name="connsiteX1" fmla="*/ 17279 w 1183633"/>
              <a:gd name="connsiteY1" fmla="*/ 1149120 h 1693440"/>
              <a:gd name="connsiteX2" fmla="*/ 1183633 w 1183633"/>
              <a:gd name="connsiteY2" fmla="*/ 1693440 h 1693440"/>
              <a:gd name="connsiteX3" fmla="*/ 1114516 w 1183633"/>
              <a:gd name="connsiteY3" fmla="*/ 0 h 169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633" h="1693440">
                <a:moveTo>
                  <a:pt x="0" y="181440"/>
                </a:moveTo>
                <a:lnTo>
                  <a:pt x="17279" y="1149120"/>
                </a:lnTo>
                <a:lnTo>
                  <a:pt x="1183633" y="1693440"/>
                </a:lnTo>
                <a:lnTo>
                  <a:pt x="1114516" y="0"/>
                </a:lnTo>
              </a:path>
            </a:pathLst>
          </a:custGeom>
          <a:solidFill>
            <a:srgbClr val="FFFFFF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58368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set more than one skill as part of the task: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initial-skills: (read-equation transform arithmetic)</a:t>
            </a:r>
          </a:p>
          <a:p>
            <a:r>
              <a:rPr lang="en-US" dirty="0"/>
              <a:t>You can add/change goals using PRIMs: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transform -&gt; G2</a:t>
            </a:r>
          </a:p>
        </p:txBody>
      </p:sp>
    </p:spTree>
    <p:extLst>
      <p:ext uri="{BB962C8B-B14F-4D97-AF65-F5344CB8AC3E}">
        <p14:creationId xmlns:p14="http://schemas.microsoft.com/office/powerpoint/2010/main" val="165641107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mild distraction can reduce our working memory capacity!</a:t>
            </a:r>
          </a:p>
          <a:p>
            <a:r>
              <a:rPr lang="en-US" dirty="0"/>
              <a:t>Distraction is caused by “internal distractors”</a:t>
            </a:r>
          </a:p>
          <a:p>
            <a:r>
              <a:rPr lang="en-US" dirty="0"/>
              <a:t>Stefan has collected more data (though-probes, eye-data) to support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2765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distraction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71" y="1818910"/>
            <a:ext cx="6077858" cy="42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8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distraction</a:t>
            </a:r>
          </a:p>
        </p:txBody>
      </p:sp>
      <p:pic>
        <p:nvPicPr>
          <p:cNvPr id="4" name="IoannaMemoryEx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002" y="1600200"/>
            <a:ext cx="6233398" cy="46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Easy: 3 + 5 = X</a:t>
            </a:r>
          </a:p>
          <a:p>
            <a:r>
              <a:rPr lang="en-US" dirty="0"/>
              <a:t>Medium: X + 5 = 14</a:t>
            </a:r>
          </a:p>
          <a:p>
            <a:r>
              <a:rPr lang="en-US" dirty="0"/>
              <a:t>Hard: 3X – 5 = 13</a:t>
            </a:r>
          </a:p>
        </p:txBody>
      </p:sp>
    </p:spTree>
    <p:extLst>
      <p:ext uri="{BB962C8B-B14F-4D97-AF65-F5344CB8AC3E}">
        <p14:creationId xmlns:p14="http://schemas.microsoft.com/office/powerpoint/2010/main" val="11605093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outcome!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increases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is not affected by difficulty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decreases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64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experiment: Find the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4245947" cy="4114800"/>
          </a:xfrm>
        </p:spPr>
        <p:txBody>
          <a:bodyPr/>
          <a:lstStyle/>
          <a:p>
            <a:r>
              <a:rPr lang="en-US" dirty="0"/>
              <a:t>Easy: 2-4 shapes</a:t>
            </a:r>
          </a:p>
          <a:p>
            <a:r>
              <a:rPr lang="en-US" dirty="0"/>
              <a:t>Medium: 15-17 shapes</a:t>
            </a:r>
          </a:p>
          <a:p>
            <a:r>
              <a:rPr lang="en-US" dirty="0"/>
              <a:t>Hard: 40-42 shapes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746" y="2081062"/>
            <a:ext cx="4212253" cy="40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2043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outcome!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increases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is not affected by difficulty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decreases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58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	</a:t>
            </a:r>
          </a:p>
        </p:txBody>
      </p:sp>
      <p:pic>
        <p:nvPicPr>
          <p:cNvPr id="4" name="Picture 3" descr="Distraction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55" y="160867"/>
            <a:ext cx="6076244" cy="60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662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simulation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435120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4307436" y="299140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732911" y="3335816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505839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4644594" y="298784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4419600" y="3276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949394" y="329264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532208" y="409781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029422" y="360318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406594" y="309707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949394" y="421197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5631366" y="357520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5443787" y="426760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954966" y="2976605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4114800" y="37338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3765269" y="4000232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5174166" y="297660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676952" y="365225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4452180" y="4206481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4981752" y="3957059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4264068" y="454605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061780" y="4267603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5366580" y="3738605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4800423" y="4657938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5599008" y="400450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5299043" y="46552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05161" y="2159000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76" name="Rounded Rectangle 75"/>
          <p:cNvSpPr/>
          <p:nvPr/>
        </p:nvSpPr>
        <p:spPr bwMode="auto">
          <a:xfrm>
            <a:off x="1663982" y="2340187"/>
            <a:ext cx="1670784" cy="552591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Memory</a:t>
            </a:r>
          </a:p>
        </p:txBody>
      </p:sp>
      <p:cxnSp>
        <p:nvCxnSpPr>
          <p:cNvPr id="77" name="Straight Arrow Connector 76"/>
          <p:cNvCxnSpPr>
            <a:stCxn id="76" idx="3"/>
            <a:endCxn id="50" idx="1"/>
          </p:cNvCxnSpPr>
          <p:nvPr/>
        </p:nvCxnSpPr>
        <p:spPr bwMode="auto">
          <a:xfrm>
            <a:off x="3334766" y="2616483"/>
            <a:ext cx="1005587" cy="4069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8" name="Straight Arrow Connector 77"/>
          <p:cNvCxnSpPr>
            <a:endCxn id="52" idx="1"/>
          </p:cNvCxnSpPr>
          <p:nvPr/>
        </p:nvCxnSpPr>
        <p:spPr bwMode="auto">
          <a:xfrm>
            <a:off x="3380929" y="2607908"/>
            <a:ext cx="1710384" cy="207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76" idx="3"/>
            <a:endCxn id="51" idx="0"/>
          </p:cNvCxnSpPr>
          <p:nvPr/>
        </p:nvCxnSpPr>
        <p:spPr bwMode="auto">
          <a:xfrm>
            <a:off x="3334766" y="2616483"/>
            <a:ext cx="510531" cy="71933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85" name="Rectangle 84"/>
          <p:cNvSpPr/>
          <p:nvPr/>
        </p:nvSpPr>
        <p:spPr bwMode="auto">
          <a:xfrm>
            <a:off x="6916902" y="3760519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Vision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173607" y="3925067"/>
            <a:ext cx="2829340" cy="1794491"/>
            <a:chOff x="5173607" y="3925067"/>
            <a:chExt cx="2829340" cy="1794491"/>
          </a:xfrm>
        </p:grpSpPr>
        <p:sp>
          <p:nvSpPr>
            <p:cNvPr id="87" name="Rounded Rectangle 86"/>
            <p:cNvSpPr/>
            <p:nvPr/>
          </p:nvSpPr>
          <p:spPr bwMode="auto">
            <a:xfrm>
              <a:off x="6250912" y="4764504"/>
              <a:ext cx="1752035" cy="955054"/>
            </a:xfrm>
            <a:prstGeom prst="roundRect">
              <a:avLst/>
            </a:prstGeom>
            <a:solidFill>
              <a:srgbClr val="FF66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960" y="4873731"/>
              <a:ext cx="1292605" cy="740628"/>
            </a:xfrm>
            <a:prstGeom prst="rect">
              <a:avLst/>
            </a:prstGeom>
          </p:spPr>
        </p:pic>
        <p:cxnSp>
          <p:nvCxnSpPr>
            <p:cNvPr id="89" name="Straight Arrow Connector 88"/>
            <p:cNvCxnSpPr>
              <a:stCxn id="87" idx="1"/>
              <a:endCxn id="71" idx="5"/>
            </p:cNvCxnSpPr>
            <p:nvPr/>
          </p:nvCxnSpPr>
          <p:spPr bwMode="auto">
            <a:xfrm flipH="1" flipV="1">
              <a:off x="5558435" y="3925067"/>
              <a:ext cx="692477" cy="13169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Straight Arrow Connector 89"/>
            <p:cNvCxnSpPr>
              <a:stCxn id="87" idx="1"/>
              <a:endCxn id="68" idx="5"/>
            </p:cNvCxnSpPr>
            <p:nvPr/>
          </p:nvCxnSpPr>
          <p:spPr bwMode="auto">
            <a:xfrm flipH="1" flipV="1">
              <a:off x="5173607" y="4143521"/>
              <a:ext cx="1077305" cy="109851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1" name="Straight Arrow Connector 90"/>
            <p:cNvCxnSpPr>
              <a:stCxn id="87" idx="1"/>
              <a:endCxn id="70" idx="4"/>
            </p:cNvCxnSpPr>
            <p:nvPr/>
          </p:nvCxnSpPr>
          <p:spPr bwMode="auto">
            <a:xfrm flipH="1" flipV="1">
              <a:off x="5174166" y="4486057"/>
              <a:ext cx="1076746" cy="7559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2" name="Rectangle 91"/>
          <p:cNvSpPr/>
          <p:nvPr/>
        </p:nvSpPr>
        <p:spPr bwMode="auto">
          <a:xfrm>
            <a:off x="705161" y="4316271"/>
            <a:ext cx="1509889" cy="164335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Memory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1676400" y="2971800"/>
            <a:ext cx="1670784" cy="552591"/>
          </a:xfrm>
          <a:prstGeom prst="roundRect">
            <a:avLst/>
          </a:prstGeom>
          <a:solidFill>
            <a:srgbClr val="CC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Equation</a:t>
            </a:r>
          </a:p>
        </p:txBody>
      </p:sp>
      <p:cxnSp>
        <p:nvCxnSpPr>
          <p:cNvPr id="43" name="Straight Arrow Connector 42"/>
          <p:cNvCxnSpPr>
            <a:stCxn id="42" idx="3"/>
            <a:endCxn id="54" idx="2"/>
          </p:cNvCxnSpPr>
          <p:nvPr/>
        </p:nvCxnSpPr>
        <p:spPr bwMode="auto">
          <a:xfrm>
            <a:off x="3347184" y="3248096"/>
            <a:ext cx="1072416" cy="1377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42" idx="3"/>
            <a:endCxn id="63" idx="2"/>
          </p:cNvCxnSpPr>
          <p:nvPr/>
        </p:nvCxnSpPr>
        <p:spPr bwMode="auto">
          <a:xfrm>
            <a:off x="3347184" y="3248096"/>
            <a:ext cx="767616" cy="5949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80" name="Straight Arrow Connector 79"/>
          <p:cNvCxnSpPr>
            <a:endCxn id="64" idx="1"/>
          </p:cNvCxnSpPr>
          <p:nvPr/>
        </p:nvCxnSpPr>
        <p:spPr bwMode="auto">
          <a:xfrm>
            <a:off x="3352800" y="3276600"/>
            <a:ext cx="445386" cy="7556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6660344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520172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192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55244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goals more flexible?</a:t>
            </a:r>
          </a:p>
        </p:txBody>
      </p:sp>
      <p:pic>
        <p:nvPicPr>
          <p:cNvPr id="4" name="Picture 3" descr="Cards1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9" y="2016564"/>
            <a:ext cx="7788324" cy="34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4977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447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20650091">
            <a:off x="2821648" y="1467070"/>
            <a:ext cx="304800" cy="1176106"/>
          </a:xfrm>
          <a:prstGeom prst="down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Left Arrow 2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56688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95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29718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57800" y="3429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</p:spTree>
    <p:extLst>
      <p:ext uri="{BB962C8B-B14F-4D97-AF65-F5344CB8AC3E}">
        <p14:creationId xmlns:p14="http://schemas.microsoft.com/office/powerpoint/2010/main" val="780546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607E-6 1.33302E-6 L -0.1834 0.06665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12 0.00741 0.02241 0.01481 -0.0198 0.00093 C -0.062 -0.01296 -0.25043 -0.0243 -0.25321 -0.08285 C -0.25599 -0.1414 -0.14606 -0.24555 -0.03595 -0.34969 " pathEditMode="relative" ptsTypes="aaaA">
                                      <p:cBhvr>
                                        <p:cTn id="1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4" grpId="0" animBg="1"/>
      <p:bldP spid="44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38800" y="32766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7400" y="4191000"/>
            <a:ext cx="1013010" cy="533400"/>
            <a:chOff x="5867400" y="4191000"/>
            <a:chExt cx="1013010" cy="533400"/>
          </a:xfrm>
        </p:grpSpPr>
        <p:sp>
          <p:nvSpPr>
            <p:cNvPr id="46" name="Left Arrow 45"/>
            <p:cNvSpPr/>
            <p:nvPr/>
          </p:nvSpPr>
          <p:spPr bwMode="auto">
            <a:xfrm rot="1394750">
              <a:off x="5991643" y="4334848"/>
              <a:ext cx="888767" cy="381000"/>
            </a:xfrm>
            <a:prstGeom prst="leftArrow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" name="Multiply 2"/>
            <p:cNvSpPr/>
            <p:nvPr/>
          </p:nvSpPr>
          <p:spPr bwMode="auto">
            <a:xfrm>
              <a:off x="5867400" y="4191000"/>
              <a:ext cx="609600" cy="533400"/>
            </a:xfrm>
            <a:prstGeom prst="mathMultiply">
              <a:avLst/>
            </a:prstGeom>
            <a:solidFill>
              <a:srgbClr val="D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4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38800" y="32766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91400" y="29718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+2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9906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</a:t>
            </a:r>
          </a:p>
        </p:txBody>
      </p:sp>
    </p:spTree>
    <p:extLst>
      <p:ext uri="{BB962C8B-B14F-4D97-AF65-F5344CB8AC3E}">
        <p14:creationId xmlns:p14="http://schemas.microsoft.com/office/powerpoint/2010/main" val="639029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73 0.04443 " pathEditMode="relative" ptsTypes="AA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0" grpId="0" animBg="1"/>
      <p:bldP spid="5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46" name="Down Arrow 45"/>
          <p:cNvSpPr/>
          <p:nvPr/>
        </p:nvSpPr>
        <p:spPr bwMode="auto">
          <a:xfrm rot="19806222">
            <a:off x="3303948" y="1754813"/>
            <a:ext cx="304800" cy="1108388"/>
          </a:xfrm>
          <a:prstGeom prst="down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Down Arrow 55"/>
          <p:cNvSpPr/>
          <p:nvPr/>
        </p:nvSpPr>
        <p:spPr bwMode="auto">
          <a:xfrm rot="2890381">
            <a:off x="4515875" y="1333378"/>
            <a:ext cx="304800" cy="1826291"/>
          </a:xfrm>
          <a:prstGeom prst="down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</p:spTree>
    <p:extLst>
      <p:ext uri="{BB962C8B-B14F-4D97-AF65-F5344CB8AC3E}">
        <p14:creationId xmlns:p14="http://schemas.microsoft.com/office/powerpoint/2010/main" val="687061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5" grpId="0" animBg="1"/>
      <p:bldP spid="55" grpId="1" animBg="1"/>
      <p:bldP spid="56" grpId="0" animBg="1"/>
      <p:bldP spid="57" grpId="0" animBg="1"/>
      <p:bldP spid="5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54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46" name="Down Arrow 45"/>
          <p:cNvSpPr/>
          <p:nvPr/>
        </p:nvSpPr>
        <p:spPr bwMode="auto">
          <a:xfrm rot="19806222">
            <a:off x="2792052" y="2318398"/>
            <a:ext cx="304800" cy="1108388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Down Arrow 55"/>
          <p:cNvSpPr/>
          <p:nvPr/>
        </p:nvSpPr>
        <p:spPr bwMode="auto">
          <a:xfrm rot="2890381">
            <a:off x="4237157" y="1208780"/>
            <a:ext cx="304800" cy="2574364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648200"/>
            <a:ext cx="1292605" cy="7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9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251E-6 4.62856E-9 L -0.23342 -0.16662 " pathEditMode="relative" ptsTypes="AA">
                                      <p:cBhvr>
                                        <p:cTn id="2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505200"/>
            <a:ext cx="1292605" cy="7406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73181" y="2209800"/>
            <a:ext cx="1219200" cy="1339068"/>
            <a:chOff x="3873181" y="2209800"/>
            <a:chExt cx="1219200" cy="1339068"/>
          </a:xfrm>
        </p:grpSpPr>
        <p:sp>
          <p:nvSpPr>
            <p:cNvPr id="3" name="Bent Arrow 2"/>
            <p:cNvSpPr/>
            <p:nvPr/>
          </p:nvSpPr>
          <p:spPr bwMode="auto">
            <a:xfrm rot="17689254">
              <a:off x="3835081" y="2291568"/>
              <a:ext cx="1295400" cy="1219200"/>
            </a:xfrm>
            <a:prstGeom prst="bentArrow">
              <a:avLst>
                <a:gd name="adj1" fmla="val 9192"/>
                <a:gd name="adj2" fmla="val 25000"/>
                <a:gd name="adj3" fmla="val 24292"/>
                <a:gd name="adj4" fmla="val 43750"/>
              </a:avLst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9" name="Multiply 58"/>
            <p:cNvSpPr/>
            <p:nvPr/>
          </p:nvSpPr>
          <p:spPr bwMode="auto">
            <a:xfrm>
              <a:off x="4038600" y="2209800"/>
              <a:ext cx="609600" cy="533400"/>
            </a:xfrm>
            <a:prstGeom prst="mathMultiply">
              <a:avLst/>
            </a:prstGeom>
            <a:solidFill>
              <a:srgbClr val="D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4800" y="2516451"/>
            <a:ext cx="4697656" cy="1374214"/>
            <a:chOff x="304800" y="2516451"/>
            <a:chExt cx="4697656" cy="1374214"/>
          </a:xfrm>
        </p:grpSpPr>
        <p:sp>
          <p:nvSpPr>
            <p:cNvPr id="60" name="Down Arrow 59"/>
            <p:cNvSpPr/>
            <p:nvPr/>
          </p:nvSpPr>
          <p:spPr bwMode="auto">
            <a:xfrm rot="3783062">
              <a:off x="3128067" y="946862"/>
              <a:ext cx="304800" cy="3443978"/>
            </a:xfrm>
            <a:prstGeom prst="downArrow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4800" y="3429000"/>
              <a:ext cx="1447800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12 – 2 =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353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more distraction for hard equations?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34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 + 4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3733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334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052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5052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052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= 5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5052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4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052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5 –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008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008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 + 2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008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+ 2 = 12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12 – 2 = ?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5x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10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5x = 12 –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00800" y="4876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10/5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00800" y="5257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= 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38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438400" y="3505200"/>
            <a:ext cx="6629400" cy="2706437"/>
            <a:chOff x="2514600" y="2819400"/>
            <a:chExt cx="6629400" cy="2706437"/>
          </a:xfrm>
        </p:grpSpPr>
        <p:sp>
          <p:nvSpPr>
            <p:cNvPr id="27" name="Left Arrow 26"/>
            <p:cNvSpPr/>
            <p:nvPr/>
          </p:nvSpPr>
          <p:spPr bwMode="auto">
            <a:xfrm>
              <a:off x="2514600" y="3733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Left Arrow 27"/>
            <p:cNvSpPr/>
            <p:nvPr/>
          </p:nvSpPr>
          <p:spPr bwMode="auto">
            <a:xfrm>
              <a:off x="25146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9" name="Left Arrow 28"/>
            <p:cNvSpPr/>
            <p:nvPr/>
          </p:nvSpPr>
          <p:spPr bwMode="auto">
            <a:xfrm>
              <a:off x="54864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Left Arrow 29"/>
            <p:cNvSpPr/>
            <p:nvPr/>
          </p:nvSpPr>
          <p:spPr bwMode="auto">
            <a:xfrm>
              <a:off x="54864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eft Arrow 30"/>
            <p:cNvSpPr/>
            <p:nvPr/>
          </p:nvSpPr>
          <p:spPr bwMode="auto">
            <a:xfrm>
              <a:off x="54864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eft Arrow 31"/>
            <p:cNvSpPr/>
            <p:nvPr/>
          </p:nvSpPr>
          <p:spPr bwMode="auto">
            <a:xfrm>
              <a:off x="83820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Left Arrow 32"/>
            <p:cNvSpPr/>
            <p:nvPr/>
          </p:nvSpPr>
          <p:spPr bwMode="auto">
            <a:xfrm>
              <a:off x="83820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Left Arrow 33"/>
            <p:cNvSpPr/>
            <p:nvPr/>
          </p:nvSpPr>
          <p:spPr bwMode="auto">
            <a:xfrm>
              <a:off x="83820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Left Arrow 34"/>
            <p:cNvSpPr/>
            <p:nvPr/>
          </p:nvSpPr>
          <p:spPr bwMode="auto">
            <a:xfrm>
              <a:off x="8382000" y="4495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Left Arrow 35"/>
            <p:cNvSpPr/>
            <p:nvPr/>
          </p:nvSpPr>
          <p:spPr bwMode="auto">
            <a:xfrm>
              <a:off x="8382000" y="5257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2819400"/>
              <a:ext cx="431800" cy="42043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3581400"/>
              <a:ext cx="431800" cy="42043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2819400"/>
              <a:ext cx="431800" cy="42043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200400"/>
              <a:ext cx="431800" cy="4204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962400"/>
              <a:ext cx="431800" cy="42043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2819400"/>
              <a:ext cx="431800" cy="42043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200400"/>
              <a:ext cx="431800" cy="42043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962400"/>
              <a:ext cx="431800" cy="42043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4343400"/>
              <a:ext cx="431800" cy="42043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5105400"/>
              <a:ext cx="431800" cy="4204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85800" y="1981200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3 + 4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33800" y="2020637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+ 1 = 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3200" y="202063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</p:spTree>
    <p:extLst>
      <p:ext uri="{BB962C8B-B14F-4D97-AF65-F5344CB8AC3E}">
        <p14:creationId xmlns:p14="http://schemas.microsoft.com/office/powerpoint/2010/main" val="1349489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228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de </a:t>
            </a:r>
            <a:r>
              <a:rPr lang="en-US" dirty="0" err="1"/>
              <a:t>verschillen</a:t>
            </a:r>
            <a:endParaRPr lang="en-US" dirty="0"/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91871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7015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331 0.3888 " pathEditMode="relative" ptsTypes="AA">
                                      <p:cBhvr>
                                        <p:cTn id="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800"/>
            <a:ext cx="9144000" cy="21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5765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029200" y="3505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9371613">
            <a:off x="5345614" y="3010565"/>
            <a:ext cx="1770913" cy="381000"/>
          </a:xfrm>
          <a:prstGeom prst="left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567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986772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066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648200"/>
            <a:ext cx="1292605" cy="740628"/>
          </a:xfrm>
          <a:prstGeom prst="rect">
            <a:avLst/>
          </a:prstGeom>
        </p:spPr>
      </p:pic>
      <p:sp>
        <p:nvSpPr>
          <p:cNvPr id="60" name="Left Arrow 59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Left Arrow 60"/>
          <p:cNvSpPr/>
          <p:nvPr/>
        </p:nvSpPr>
        <p:spPr bwMode="auto">
          <a:xfrm rot="18433343">
            <a:off x="5173500" y="2481072"/>
            <a:ext cx="2183787" cy="272995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79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251E-6 4.62856E-9 L -0.23342 -0.16662 " pathEditMode="relative" ptsTypes="AA">
                                      <p:cBhvr>
                                        <p:cTn id="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1014807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91572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7818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1628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5438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685800"/>
            <a:ext cx="685800" cy="304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7772400" y="914400"/>
            <a:ext cx="762000" cy="533400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8153400" y="1143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7391400" y="2438400"/>
            <a:ext cx="685800" cy="304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7772400" y="2667000"/>
            <a:ext cx="762000" cy="533400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Isosceles Triangle 61"/>
          <p:cNvSpPr/>
          <p:nvPr/>
        </p:nvSpPr>
        <p:spPr bwMode="auto">
          <a:xfrm>
            <a:off x="8153400" y="28956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Heptagon 2"/>
          <p:cNvSpPr/>
          <p:nvPr/>
        </p:nvSpPr>
        <p:spPr bwMode="auto">
          <a:xfrm>
            <a:off x="7162800" y="1752600"/>
            <a:ext cx="457200" cy="457200"/>
          </a:xfrm>
          <a:prstGeom prst="heptagon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Heptagon 62"/>
          <p:cNvSpPr/>
          <p:nvPr/>
        </p:nvSpPr>
        <p:spPr bwMode="auto">
          <a:xfrm>
            <a:off x="7162800" y="3505200"/>
            <a:ext cx="457200" cy="457200"/>
          </a:xfrm>
          <a:prstGeom prst="heptagon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Left Arrow 63"/>
          <p:cNvSpPr/>
          <p:nvPr/>
        </p:nvSpPr>
        <p:spPr bwMode="auto">
          <a:xfrm rot="18433343">
            <a:off x="5095429" y="2122047"/>
            <a:ext cx="2243976" cy="990112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3331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model principle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69726" y="1878777"/>
            <a:ext cx="1303677" cy="50571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1943" y="2455318"/>
            <a:ext cx="2758396" cy="616717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1943" y="3134531"/>
            <a:ext cx="2758396" cy="566833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01943" y="3746316"/>
            <a:ext cx="2758396" cy="566833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01943" y="4385509"/>
            <a:ext cx="2758396" cy="566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Answer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18827" y="2734895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618827" y="3437958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618827" y="4033573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18827" y="4651663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6383521" y="2167818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535921" y="27809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081438" y="3125391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490335" y="2101764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993121" y="2777418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768349" y="333164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297921" y="308221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880735" y="388739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377949" y="339276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755121" y="288664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297921" y="400155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8059921" y="339276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867507" y="410584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415879" y="2832234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568279" y="344539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113796" y="378980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522693" y="276618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025479" y="344183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800707" y="3996056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330279" y="3746634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913093" y="4551807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410307" y="4057178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7787479" y="3551061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330279" y="4665967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8092279" y="405717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7899865" y="477026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8756" y="4567081"/>
            <a:ext cx="7698779" cy="1614892"/>
            <a:chOff x="248756" y="4567081"/>
            <a:chExt cx="7698779" cy="1614892"/>
          </a:xfrm>
        </p:grpSpPr>
        <p:sp>
          <p:nvSpPr>
            <p:cNvPr id="41" name="Rectangle 40"/>
            <p:cNvSpPr/>
            <p:nvPr/>
          </p:nvSpPr>
          <p:spPr bwMode="auto">
            <a:xfrm>
              <a:off x="248756" y="4988715"/>
              <a:ext cx="1561803" cy="50571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Arial" charset="0"/>
                  <a:ea typeface="ＭＳ Ｐゴシック" charset="-128"/>
                  <a:cs typeface="ＭＳ Ｐゴシック" charset="-128"/>
                </a:rPr>
                <a:t>visual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80973" y="5565256"/>
              <a:ext cx="2758396" cy="616717"/>
            </a:xfrm>
            <a:prstGeom prst="rect">
              <a:avLst/>
            </a:prstGeom>
            <a:solidFill>
              <a:srgbClr val="99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Cat movie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>
              <a:off x="3618827" y="5871351"/>
              <a:ext cx="15846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grpSp>
          <p:nvGrpSpPr>
            <p:cNvPr id="3" name="Group 2"/>
            <p:cNvGrpSpPr/>
            <p:nvPr/>
          </p:nvGrpSpPr>
          <p:grpSpPr>
            <a:xfrm>
              <a:off x="6219332" y="4567081"/>
              <a:ext cx="1728203" cy="1413497"/>
              <a:chOff x="6476462" y="5156732"/>
              <a:chExt cx="1728203" cy="1413497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7947535" y="5156732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6476462" y="5375186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6956940" y="6242548"/>
                <a:ext cx="224772" cy="218454"/>
              </a:xfrm>
              <a:prstGeom prst="ellipse">
                <a:avLst/>
              </a:prstGeom>
              <a:solidFill>
                <a:srgbClr val="99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7555051" y="6351775"/>
                <a:ext cx="224772" cy="218454"/>
              </a:xfrm>
              <a:prstGeom prst="ellipse">
                <a:avLst/>
              </a:prstGeom>
              <a:solidFill>
                <a:srgbClr val="99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7979893" y="5821148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018278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19429" y="1972008"/>
            <a:ext cx="3722860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 Medium"/>
                <a:cs typeface="Helvetica Neue Medium"/>
              </a:rPr>
              <a:t>Model of Memory Game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 distraction can only intervene if the visual buffer is empty, and during transitions between goals</a:t>
            </a:r>
          </a:p>
        </p:txBody>
      </p:sp>
      <p:pic>
        <p:nvPicPr>
          <p:cNvPr id="2" name="Picture 1" descr="Solve-eq-diagram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35" y="-299359"/>
            <a:ext cx="4126593" cy="72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15081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more distraction for hard equations?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34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 + 4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3733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334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052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5052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052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= 5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5052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4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052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5 –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008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008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 + 2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008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+ 2 = 12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12 – 2 = ?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5x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10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5x = 12 –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00800" y="4876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10/5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00800" y="5257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= 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38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438400" y="3505200"/>
            <a:ext cx="6629400" cy="2706437"/>
            <a:chOff x="2514600" y="2819400"/>
            <a:chExt cx="6629400" cy="2706437"/>
          </a:xfrm>
        </p:grpSpPr>
        <p:sp>
          <p:nvSpPr>
            <p:cNvPr id="27" name="Left Arrow 26"/>
            <p:cNvSpPr/>
            <p:nvPr/>
          </p:nvSpPr>
          <p:spPr bwMode="auto">
            <a:xfrm>
              <a:off x="2514600" y="3733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Left Arrow 27"/>
            <p:cNvSpPr/>
            <p:nvPr/>
          </p:nvSpPr>
          <p:spPr bwMode="auto">
            <a:xfrm>
              <a:off x="25146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9" name="Left Arrow 28"/>
            <p:cNvSpPr/>
            <p:nvPr/>
          </p:nvSpPr>
          <p:spPr bwMode="auto">
            <a:xfrm>
              <a:off x="54864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Left Arrow 29"/>
            <p:cNvSpPr/>
            <p:nvPr/>
          </p:nvSpPr>
          <p:spPr bwMode="auto">
            <a:xfrm>
              <a:off x="54864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eft Arrow 30"/>
            <p:cNvSpPr/>
            <p:nvPr/>
          </p:nvSpPr>
          <p:spPr bwMode="auto">
            <a:xfrm>
              <a:off x="54864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eft Arrow 31"/>
            <p:cNvSpPr/>
            <p:nvPr/>
          </p:nvSpPr>
          <p:spPr bwMode="auto">
            <a:xfrm>
              <a:off x="83820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Left Arrow 32"/>
            <p:cNvSpPr/>
            <p:nvPr/>
          </p:nvSpPr>
          <p:spPr bwMode="auto">
            <a:xfrm>
              <a:off x="83820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Left Arrow 33"/>
            <p:cNvSpPr/>
            <p:nvPr/>
          </p:nvSpPr>
          <p:spPr bwMode="auto">
            <a:xfrm>
              <a:off x="83820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Left Arrow 34"/>
            <p:cNvSpPr/>
            <p:nvPr/>
          </p:nvSpPr>
          <p:spPr bwMode="auto">
            <a:xfrm>
              <a:off x="8382000" y="4495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Left Arrow 35"/>
            <p:cNvSpPr/>
            <p:nvPr/>
          </p:nvSpPr>
          <p:spPr bwMode="auto">
            <a:xfrm>
              <a:off x="8382000" y="5257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2819400"/>
              <a:ext cx="431800" cy="42043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3581400"/>
              <a:ext cx="431800" cy="42043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2819400"/>
              <a:ext cx="431800" cy="42043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200400"/>
              <a:ext cx="431800" cy="4204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962400"/>
              <a:ext cx="431800" cy="42043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2819400"/>
              <a:ext cx="431800" cy="42043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200400"/>
              <a:ext cx="431800" cy="42043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962400"/>
              <a:ext cx="431800" cy="42043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4343400"/>
              <a:ext cx="431800" cy="42043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5105400"/>
              <a:ext cx="431800" cy="4204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85800" y="1981200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3 + 4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33800" y="2020637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+ 1 = 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3200" y="202063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</p:spTree>
    <p:extLst>
      <p:ext uri="{BB962C8B-B14F-4D97-AF65-F5344CB8AC3E}">
        <p14:creationId xmlns:p14="http://schemas.microsoft.com/office/powerpoint/2010/main" val="3770774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19429" y="1972008"/>
            <a:ext cx="3722860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 Medium"/>
                <a:cs typeface="Helvetica Neue Medium"/>
              </a:rPr>
              <a:t>Model of find-the-differences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 distraction competes with other unattended visual items</a:t>
            </a:r>
          </a:p>
        </p:txBody>
      </p:sp>
      <p:pic>
        <p:nvPicPr>
          <p:cNvPr id="3" name="Picture 2" descr="Find-diff-diagram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78" y="159380"/>
            <a:ext cx="5302249" cy="70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5429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8" name="Picture 7" descr="Distraction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5" y="3382446"/>
            <a:ext cx="2769046" cy="2769046"/>
          </a:xfrm>
          <a:prstGeom prst="rect">
            <a:avLst/>
          </a:prstGeom>
        </p:spPr>
      </p:pic>
      <p:pic>
        <p:nvPicPr>
          <p:cNvPr id="3" name="Picture 2" descr="Distract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94" y="693593"/>
            <a:ext cx="5377706" cy="53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190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explanation for distraction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If a cognitive resource is not used by the main task, distracting elements can “grab” it</a:t>
            </a:r>
          </a:p>
          <a:p>
            <a:pPr lvl="1"/>
            <a:r>
              <a:rPr lang="en-US" dirty="0"/>
              <a:t>In the memory task, harder means less vision</a:t>
            </a:r>
          </a:p>
          <a:p>
            <a:pPr lvl="1"/>
            <a:r>
              <a:rPr lang="en-US" dirty="0"/>
              <a:t>In the find-the-differences task, harder means more vision</a:t>
            </a:r>
          </a:p>
          <a:p>
            <a:r>
              <a:rPr lang="en-US" dirty="0"/>
              <a:t>A distraction can turn into a full-blown distraction if it manages to recruit more resources</a:t>
            </a:r>
          </a:p>
        </p:txBody>
      </p:sp>
    </p:spTree>
    <p:extLst>
      <p:ext uri="{BB962C8B-B14F-4D97-AF65-F5344CB8AC3E}">
        <p14:creationId xmlns:p14="http://schemas.microsoft.com/office/powerpoint/2010/main" val="241931717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Distraction, mind wandering, and task reflection use the same mechanisms to interact with a main task</a:t>
            </a:r>
          </a:p>
          <a:p>
            <a:r>
              <a:rPr lang="en-US" dirty="0"/>
              <a:t>Distraction targets unused resources, and can recruit more if given an opportunity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6363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IMSout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4734" y="-43291"/>
            <a:ext cx="10881469" cy="7866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25" y="4958376"/>
            <a:ext cx="2140187" cy="1813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298" y="948649"/>
            <a:ext cx="1874555" cy="1618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928" y="4297259"/>
            <a:ext cx="1987942" cy="1713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190" y="64654"/>
            <a:ext cx="1510637" cy="1274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02" y="3929555"/>
            <a:ext cx="1912980" cy="86641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381853" y="2044243"/>
            <a:ext cx="1002048" cy="43494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297509" y="1339632"/>
            <a:ext cx="165266" cy="53063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6401887" y="3175101"/>
            <a:ext cx="382722" cy="240089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3453192" y="4053691"/>
            <a:ext cx="739348" cy="24356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5936045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Unit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count-fact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say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property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subvocalize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50101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583</TotalTime>
  <Words>1889</Words>
  <Application>Microsoft Macintosh PowerPoint</Application>
  <PresentationFormat>On-screen Show (4:3)</PresentationFormat>
  <Paragraphs>595</Paragraphs>
  <Slides>79</Slides>
  <Notes>0</Notes>
  <HiddenSlides>15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92" baseType="lpstr">
      <vt:lpstr>ＭＳ Ｐゴシック</vt:lpstr>
      <vt:lpstr>Arial</vt:lpstr>
      <vt:lpstr>Calibri</vt:lpstr>
      <vt:lpstr>Courier</vt:lpstr>
      <vt:lpstr>Georgia</vt:lpstr>
      <vt:lpstr>Helvetica</vt:lpstr>
      <vt:lpstr>Helvetica Neue Light</vt:lpstr>
      <vt:lpstr>Helvetica Neue Medium</vt:lpstr>
      <vt:lpstr>Monotype Sorts</vt:lpstr>
      <vt:lpstr>Optima</vt:lpstr>
      <vt:lpstr>Wingdings</vt:lpstr>
      <vt:lpstr>CogModDistraction</vt:lpstr>
      <vt:lpstr>1_CogModDistraction</vt:lpstr>
      <vt:lpstr>PRIMs tutorial</vt:lpstr>
      <vt:lpstr>PowerPoint Presentation</vt:lpstr>
      <vt:lpstr>Multiple Skills</vt:lpstr>
      <vt:lpstr>Operator associations</vt:lpstr>
      <vt:lpstr>Implementation</vt:lpstr>
      <vt:lpstr>How to make goals more flexible?</vt:lpstr>
      <vt:lpstr>What we want is</vt:lpstr>
      <vt:lpstr>PowerPoint Presentation</vt:lpstr>
      <vt:lpstr>In Unit 1</vt:lpstr>
      <vt:lpstr>Under the hood</vt:lpstr>
      <vt:lpstr>In Unit 1</vt:lpstr>
      <vt:lpstr>Better</vt:lpstr>
      <vt:lpstr>Update of other rules</vt:lpstr>
      <vt:lpstr>PowerPoint Presentation</vt:lpstr>
      <vt:lpstr>One extra rule: what to do on failure</vt:lpstr>
      <vt:lpstr>Specify bindings by instantiating skills in the script</vt:lpstr>
      <vt:lpstr>A nice first step</vt:lpstr>
      <vt:lpstr>New iteration: split up the skill </vt:lpstr>
      <vt:lpstr>Read skill</vt:lpstr>
      <vt:lpstr>Iterate skill now uses WM as input</vt:lpstr>
      <vt:lpstr>Final operator passes control on to the next skill</vt:lpstr>
      <vt:lpstr>Respond skill</vt:lpstr>
      <vt:lpstr>Now instantiate and link together</vt:lpstr>
      <vt:lpstr>Or for semantic</vt:lpstr>
      <vt:lpstr>A final improvement</vt:lpstr>
      <vt:lpstr>Modify the iterate skill</vt:lpstr>
      <vt:lpstr>Need two operators to handle the iteration</vt:lpstr>
      <vt:lpstr>Final operators are the same</vt:lpstr>
      <vt:lpstr>Instantiation of the skills</vt:lpstr>
      <vt:lpstr>How to use this new flexibility?</vt:lpstr>
      <vt:lpstr>In the attempt-retrieve sub-skill we check the attribute</vt:lpstr>
      <vt:lpstr>Assignment</vt:lpstr>
      <vt:lpstr>How to instantiate skills in a model?</vt:lpstr>
      <vt:lpstr>Application: Why and when do people multitask?</vt:lpstr>
      <vt:lpstr>Competition between skills and other inputs for operator priority</vt:lpstr>
      <vt:lpstr>Thinking never stops</vt:lpstr>
      <vt:lpstr>Setup: complex WM task</vt:lpstr>
      <vt:lpstr>PowerPoint Presentation</vt:lpstr>
      <vt:lpstr>Results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Visual distraction</vt:lpstr>
      <vt:lpstr>Visual distraction</vt:lpstr>
      <vt:lpstr>Three conditions</vt:lpstr>
      <vt:lpstr>Guess the outcome!</vt:lpstr>
      <vt:lpstr>Second experiment: Find the difference</vt:lpstr>
      <vt:lpstr>Guess the outcome!</vt:lpstr>
      <vt:lpstr>Results </vt:lpstr>
      <vt:lpstr>Overview of the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there more distraction for hard equations?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model principle</vt:lpstr>
      <vt:lpstr>PowerPoint Presentation</vt:lpstr>
      <vt:lpstr>Why is there more distraction for hard equations?</vt:lpstr>
      <vt:lpstr>PowerPoint Presentation</vt:lpstr>
      <vt:lpstr>Model  results</vt:lpstr>
      <vt:lpstr>General explanation for distraction</vt:lpstr>
      <vt:lpstr>Conclusion</vt:lpstr>
    </vt:vector>
  </TitlesOfParts>
  <Company>CMU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PRIMs tutorial</dc:title>
  <dc:creator>Niels Taatgen</dc:creator>
  <cp:lastModifiedBy>Niels Taatgen</cp:lastModifiedBy>
  <cp:revision>121</cp:revision>
  <dcterms:created xsi:type="dcterms:W3CDTF">2015-07-13T17:04:09Z</dcterms:created>
  <dcterms:modified xsi:type="dcterms:W3CDTF">2019-04-10T08:10:18Z</dcterms:modified>
</cp:coreProperties>
</file>